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  <p:sldMasterId id="2147483684" r:id="rId2"/>
    <p:sldMasterId id="2147483670" r:id="rId3"/>
  </p:sldMasterIdLst>
  <p:notesMasterIdLst>
    <p:notesMasterId r:id="rId41"/>
  </p:notesMasterIdLst>
  <p:sldIdLst>
    <p:sldId id="264" r:id="rId4"/>
    <p:sldId id="265" r:id="rId5"/>
    <p:sldId id="319" r:id="rId6"/>
    <p:sldId id="320" r:id="rId7"/>
    <p:sldId id="288" r:id="rId8"/>
    <p:sldId id="297" r:id="rId9"/>
    <p:sldId id="316" r:id="rId10"/>
    <p:sldId id="317" r:id="rId11"/>
    <p:sldId id="318" r:id="rId12"/>
    <p:sldId id="270" r:id="rId13"/>
    <p:sldId id="272" r:id="rId14"/>
    <p:sldId id="273" r:id="rId15"/>
    <p:sldId id="275" r:id="rId16"/>
    <p:sldId id="280" r:id="rId17"/>
    <p:sldId id="281" r:id="rId18"/>
    <p:sldId id="282" r:id="rId19"/>
    <p:sldId id="277" r:id="rId20"/>
    <p:sldId id="284" r:id="rId21"/>
    <p:sldId id="321" r:id="rId22"/>
    <p:sldId id="279" r:id="rId23"/>
    <p:sldId id="278" r:id="rId24"/>
    <p:sldId id="302" r:id="rId25"/>
    <p:sldId id="307" r:id="rId26"/>
    <p:sldId id="306" r:id="rId27"/>
    <p:sldId id="308" r:id="rId28"/>
    <p:sldId id="305" r:id="rId29"/>
    <p:sldId id="309" r:id="rId30"/>
    <p:sldId id="303" r:id="rId31"/>
    <p:sldId id="313" r:id="rId32"/>
    <p:sldId id="310" r:id="rId33"/>
    <p:sldId id="314" r:id="rId34"/>
    <p:sldId id="311" r:id="rId35"/>
    <p:sldId id="315" r:id="rId36"/>
    <p:sldId id="287" r:id="rId37"/>
    <p:sldId id="301" r:id="rId38"/>
    <p:sldId id="266" r:id="rId39"/>
    <p:sldId id="286" r:id="rId4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FD4443E-F989-4FC4-A0C8-D5A2AF1F390B}" styleName="Dunkle Formatvorlage 1 - Akz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57" autoAdjust="0"/>
    <p:restoredTop sz="69285" autoAdjust="0"/>
  </p:normalViewPr>
  <p:slideViewPr>
    <p:cSldViewPr snapToGrid="0" snapToObjects="1">
      <p:cViewPr varScale="1">
        <p:scale>
          <a:sx n="61" d="100"/>
          <a:sy n="61" d="100"/>
        </p:scale>
        <p:origin x="96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20" Type="http://schemas.openxmlformats.org/officeDocument/2006/relationships/slide" Target="slides/slide17.xml"/><Relationship Id="rId4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Mann</a:t>
            </a:r>
            <a:r>
              <a:rPr lang="de-DE" baseline="0"/>
              <a:t> - Frau</a:t>
            </a:r>
            <a:endParaRPr lang="de-DE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7.5332316548750555E-2"/>
          <c:y val="0.14036772096424774"/>
          <c:w val="0.86611977611299118"/>
          <c:h val="0.68304156858998033"/>
        </c:manualLayout>
      </c:layout>
      <c:scatterChart>
        <c:scatterStyle val="lineMarker"/>
        <c:varyColors val="0"/>
        <c:ser>
          <c:idx val="0"/>
          <c:order val="0"/>
          <c:tx>
            <c:strRef>
              <c:f>alzheimer!$B$24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FF3399"/>
              </a:solidFill>
              <a:ln w="9525">
                <a:noFill/>
              </a:ln>
              <a:effectLst/>
            </c:spPr>
          </c:marker>
          <c:xVal>
            <c:numRef>
              <c:f>alzheimer!$C$2:$C$25</c:f>
              <c:numCache>
                <c:formatCode>General</c:formatCode>
                <c:ptCount val="24"/>
                <c:pt idx="0">
                  <c:v>57</c:v>
                </c:pt>
                <c:pt idx="1">
                  <c:v>78</c:v>
                </c:pt>
                <c:pt idx="2">
                  <c:v>67</c:v>
                </c:pt>
                <c:pt idx="3">
                  <c:v>61</c:v>
                </c:pt>
                <c:pt idx="4">
                  <c:v>79</c:v>
                </c:pt>
                <c:pt idx="5">
                  <c:v>77</c:v>
                </c:pt>
                <c:pt idx="6">
                  <c:v>64</c:v>
                </c:pt>
                <c:pt idx="7">
                  <c:v>68</c:v>
                </c:pt>
                <c:pt idx="8">
                  <c:v>61</c:v>
                </c:pt>
                <c:pt idx="9">
                  <c:v>73</c:v>
                </c:pt>
                <c:pt idx="10">
                  <c:v>62</c:v>
                </c:pt>
                <c:pt idx="11">
                  <c:v>68</c:v>
                </c:pt>
                <c:pt idx="12">
                  <c:v>69</c:v>
                </c:pt>
                <c:pt idx="13">
                  <c:v>79</c:v>
                </c:pt>
                <c:pt idx="14">
                  <c:v>61</c:v>
                </c:pt>
                <c:pt idx="15">
                  <c:v>67</c:v>
                </c:pt>
                <c:pt idx="16">
                  <c:v>53</c:v>
                </c:pt>
                <c:pt idx="17">
                  <c:v>56</c:v>
                </c:pt>
                <c:pt idx="18">
                  <c:v>67</c:v>
                </c:pt>
                <c:pt idx="19">
                  <c:v>59</c:v>
                </c:pt>
                <c:pt idx="20">
                  <c:v>72</c:v>
                </c:pt>
                <c:pt idx="21">
                  <c:v>75</c:v>
                </c:pt>
                <c:pt idx="22">
                  <c:v>57</c:v>
                </c:pt>
                <c:pt idx="23">
                  <c:v>58</c:v>
                </c:pt>
              </c:numCache>
            </c:numRef>
          </c:xVal>
          <c:yVal>
            <c:numRef>
              <c:f>alzheimer!$E$2:$E$25</c:f>
              <c:numCache>
                <c:formatCode>General</c:formatCode>
                <c:ptCount val="24"/>
                <c:pt idx="0">
                  <c:v>16</c:v>
                </c:pt>
                <c:pt idx="1">
                  <c:v>22</c:v>
                </c:pt>
                <c:pt idx="2">
                  <c:v>20</c:v>
                </c:pt>
                <c:pt idx="3">
                  <c:v>14</c:v>
                </c:pt>
                <c:pt idx="4">
                  <c:v>20</c:v>
                </c:pt>
                <c:pt idx="5">
                  <c:v>23</c:v>
                </c:pt>
                <c:pt idx="6">
                  <c:v>20</c:v>
                </c:pt>
                <c:pt idx="7">
                  <c:v>14</c:v>
                </c:pt>
                <c:pt idx="8">
                  <c:v>6</c:v>
                </c:pt>
                <c:pt idx="9">
                  <c:v>23</c:v>
                </c:pt>
                <c:pt idx="10">
                  <c:v>14</c:v>
                </c:pt>
                <c:pt idx="11">
                  <c:v>20</c:v>
                </c:pt>
                <c:pt idx="12">
                  <c:v>20</c:v>
                </c:pt>
                <c:pt idx="13">
                  <c:v>20</c:v>
                </c:pt>
                <c:pt idx="14">
                  <c:v>18</c:v>
                </c:pt>
                <c:pt idx="15">
                  <c:v>16</c:v>
                </c:pt>
                <c:pt idx="16">
                  <c:v>16</c:v>
                </c:pt>
                <c:pt idx="17">
                  <c:v>20</c:v>
                </c:pt>
                <c:pt idx="18">
                  <c:v>22</c:v>
                </c:pt>
                <c:pt idx="19">
                  <c:v>20</c:v>
                </c:pt>
                <c:pt idx="20">
                  <c:v>20</c:v>
                </c:pt>
                <c:pt idx="21">
                  <c:v>18</c:v>
                </c:pt>
                <c:pt idx="22">
                  <c:v>22</c:v>
                </c:pt>
                <c:pt idx="23">
                  <c:v>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B70-4CEE-A0FE-7FBD7EB865EB}"/>
            </c:ext>
          </c:extLst>
        </c:ser>
        <c:ser>
          <c:idx val="1"/>
          <c:order val="1"/>
          <c:tx>
            <c:strRef>
              <c:f>alzheimer!$B$26</c:f>
              <c:strCache>
                <c:ptCount val="1"/>
                <c:pt idx="0">
                  <c:v>M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noFill/>
              </a:ln>
              <a:effectLst/>
            </c:spPr>
          </c:marker>
          <c:xVal>
            <c:numRef>
              <c:f>alzheimer!$C$26:$C$37</c:f>
              <c:numCache>
                <c:formatCode>General</c:formatCode>
                <c:ptCount val="12"/>
                <c:pt idx="0">
                  <c:v>70</c:v>
                </c:pt>
                <c:pt idx="1">
                  <c:v>70</c:v>
                </c:pt>
                <c:pt idx="2">
                  <c:v>62</c:v>
                </c:pt>
                <c:pt idx="3">
                  <c:v>69</c:v>
                </c:pt>
                <c:pt idx="4">
                  <c:v>71</c:v>
                </c:pt>
                <c:pt idx="5">
                  <c:v>63</c:v>
                </c:pt>
                <c:pt idx="6">
                  <c:v>77</c:v>
                </c:pt>
                <c:pt idx="7">
                  <c:v>61</c:v>
                </c:pt>
                <c:pt idx="8">
                  <c:v>71</c:v>
                </c:pt>
                <c:pt idx="9">
                  <c:v>79</c:v>
                </c:pt>
                <c:pt idx="10">
                  <c:v>60</c:v>
                </c:pt>
                <c:pt idx="11">
                  <c:v>49</c:v>
                </c:pt>
              </c:numCache>
            </c:numRef>
          </c:xVal>
          <c:yVal>
            <c:numRef>
              <c:f>alzheimer!$E$26:$E$37</c:f>
              <c:numCache>
                <c:formatCode>General</c:formatCode>
                <c:ptCount val="12"/>
                <c:pt idx="0">
                  <c:v>14</c:v>
                </c:pt>
                <c:pt idx="1">
                  <c:v>22</c:v>
                </c:pt>
                <c:pt idx="2">
                  <c:v>16</c:v>
                </c:pt>
                <c:pt idx="3">
                  <c:v>20</c:v>
                </c:pt>
                <c:pt idx="4">
                  <c:v>22</c:v>
                </c:pt>
                <c:pt idx="5">
                  <c:v>18</c:v>
                </c:pt>
                <c:pt idx="6">
                  <c:v>14</c:v>
                </c:pt>
                <c:pt idx="7">
                  <c:v>18</c:v>
                </c:pt>
                <c:pt idx="8">
                  <c:v>4</c:v>
                </c:pt>
                <c:pt idx="9">
                  <c:v>22</c:v>
                </c:pt>
                <c:pt idx="10">
                  <c:v>16</c:v>
                </c:pt>
                <c:pt idx="11">
                  <c:v>20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B70-4CEE-A0FE-7FBD7EB865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96732064"/>
        <c:axId val="1996731104"/>
      </c:scatterChart>
      <c:valAx>
        <c:axId val="1996732064"/>
        <c:scaling>
          <c:orientation val="minMax"/>
          <c:min val="4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/>
                  <a:t>Alter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cross"/>
        <c:minorTickMark val="cross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996731104"/>
        <c:crosses val="autoZero"/>
        <c:crossBetween val="midCat"/>
      </c:valAx>
      <c:valAx>
        <c:axId val="19967311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/>
                  <a:t>MMSE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cross"/>
        <c:minorTickMark val="cross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99673206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30D2D-C9C0-0A43-9CDA-FD1C7392E3E9}" type="datetimeFigureOut">
              <a:rPr lang="de-DE" smtClean="0"/>
              <a:t>08.12.2025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4D56D2-8CC5-134D-95EB-4AA507CEEB4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1136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579BD-D661-83BB-901B-3DAA35684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48299F3-ED2D-C80D-ECF0-63734550FC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69F7336-F5A4-4233-D971-A4A5FC5342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Neurodegenerativ = Nervenzellen im Gehirn gehen schrittweise verloren und Hirnsubstanzen nimmt ab</a:t>
            </a:r>
          </a:p>
          <a:p>
            <a:endParaRPr lang="de-DE" dirty="0"/>
          </a:p>
          <a:p>
            <a:r>
              <a:rPr lang="de-DE" dirty="0"/>
              <a:t>Im Gehirn lagern sich Eiweißpartikel wie Plaques ab, die zum Zellsterben beitragen könnten</a:t>
            </a:r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Bislang gibt es nur Vermutungen, weshalb es dazu kommt. Vermutlich mehrere Faktoren.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Alzheimer verläuft individuell sehr unterschiedlich, die Veränderung ist schleichend.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9369696-B9CC-AA7C-B476-B6E380CEFB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50808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8EFC0-3BA7-A139-F92F-BF1761B62E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20D9614-18A9-0F25-C49C-BFAC9B738E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C39C923-EEE1-0189-3D28-34896503E7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Für jeden Frequenzpunkt in der FFT-Näherung</a:t>
            </a:r>
          </a:p>
          <a:p>
            <a:endParaRPr lang="de-DE" dirty="0"/>
          </a:p>
          <a:p>
            <a:r>
              <a:rPr lang="de-DE" dirty="0"/>
              <a:t>Berechnung des besten Einzel-Dipols mit dem Programm BESA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7B6B1F7-9969-1D03-6167-1007C00BFD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9268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EA53E-D9D4-8B58-66FA-6E537BE5B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2258659-3620-37F9-118E-6C4346C870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EBDD5EC-DE1E-3B76-D4CD-2E9136E00A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Korrelation zwischen EEG-Dipolparametern und psychometrischen Testergebnissen unterschieden nach den EEG-Frequenzbändern</a:t>
            </a:r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Statistischen Zusammenhang zwischen zwei Messwerten:</a:t>
            </a:r>
          </a:p>
          <a:p>
            <a:r>
              <a:rPr lang="de-DE" dirty="0"/>
              <a:t>Positiv bedeutet: Wenn A steigt, steigt auch B, positiver Zusammenhang</a:t>
            </a:r>
          </a:p>
          <a:p>
            <a:r>
              <a:rPr lang="de-DE" dirty="0"/>
              <a:t>Negativ bedeutet: Wenn A steigt, sinkt B, negativer Zusammenhang</a:t>
            </a:r>
          </a:p>
          <a:p>
            <a:r>
              <a:rPr lang="de-DE" dirty="0"/>
              <a:t>0 = kein Zusammenhang</a:t>
            </a:r>
          </a:p>
          <a:p>
            <a:endParaRPr lang="de-DE" dirty="0"/>
          </a:p>
          <a:p>
            <a:r>
              <a:rPr lang="de-DE" dirty="0"/>
              <a:t>BCRS, SST, ADAS: höherer Wert = schlechtere Kognition</a:t>
            </a:r>
            <a:br>
              <a:rPr lang="de-DE" dirty="0"/>
            </a:br>
            <a:r>
              <a:rPr lang="de-DE" dirty="0"/>
              <a:t>MMSE: höherer Wert = bessere Kognition</a:t>
            </a:r>
          </a:p>
          <a:p>
            <a:endParaRPr lang="de-DE" dirty="0"/>
          </a:p>
          <a:p>
            <a:r>
              <a:rPr lang="de-DE" dirty="0"/>
              <a:t>* = p-Wert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Kann dieser Zusammenhang auch einfach durch Zufall entstanden sein?</a:t>
            </a:r>
          </a:p>
          <a:p>
            <a:r>
              <a:rPr lang="de-DE" dirty="0"/>
              <a:t>&lt; 0,05 = 95 % sicher kein Zufall</a:t>
            </a:r>
          </a:p>
          <a:p>
            <a:r>
              <a:rPr lang="de-DE" dirty="0"/>
              <a:t>&lt; 0,01 = 99 % sicher kein Zufall</a:t>
            </a:r>
          </a:p>
          <a:p>
            <a:endParaRPr lang="de-DE" dirty="0"/>
          </a:p>
          <a:p>
            <a:r>
              <a:rPr lang="de-DE" dirty="0"/>
              <a:t>Wir gucken uns dem größten Wert zu -1 oder 1 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CA48346-DB0C-CE47-89EA-8987B693C5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85028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62CB83-B0D2-D1EB-23FD-F3DC79D7D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179CF5F-CC7B-6824-7F27-E4AFF64983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89EB37E-F6A7-1351-3EE1-EF6B8F7D8F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Erhöhte Delta und Theta sind also Hinweis auf stärkere kognitive Störung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Rechts-Links-Lokalisation zeigt kaum relevante Zusammenhänge mit der Kognition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Tiefe der Quelle zeigt kaum signifikante Effekte mit der Kognition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AD8B93-2CCA-E72D-A3DE-FF25441D2B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76685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+: Nicht-invasiv, einfach, kostengünstig, gut zur Verlaufsbeobachtung</a:t>
            </a:r>
          </a:p>
          <a:p>
            <a:endParaRPr lang="de-DE" dirty="0"/>
          </a:p>
          <a:p>
            <a:r>
              <a:rPr lang="de-DE" dirty="0"/>
              <a:t>-: Ähnliche EEG-Muster (Frühe AD-Stadien, Depressionen), Alter hat nicht immer eine Aussage über AD</a:t>
            </a:r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/>
              <a:t>FFT-Approximation = Datenreduktion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929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Zeigt </a:t>
            </a:r>
            <a:r>
              <a:rPr lang="de-DE" sz="1200" dirty="0"/>
              <a:t>Potenzial und bestehende Lücken für EEG als kostengünstige, nicht-invasive Diagnostik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Auswertung ist komplex und empfindlich für Details in der Signalverarbeitung</a:t>
            </a:r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/>
              <a:t>Stichproben sind klein </a:t>
            </a:r>
            <a:r>
              <a:rPr lang="de-DE" sz="1200" dirty="0">
                <a:sym typeface="Wingdings" panose="05000000000000000000" pitchFamily="2" charset="2"/>
              </a:rPr>
              <a:t> erschwert es Modelle zu bauen</a:t>
            </a:r>
            <a:endParaRPr lang="de-DE" dirty="0"/>
          </a:p>
          <a:p>
            <a:endParaRPr lang="de-DE" dirty="0"/>
          </a:p>
          <a:p>
            <a:r>
              <a:rPr lang="de-DE" dirty="0"/>
              <a:t>Vorverarbeitung: </a:t>
            </a:r>
          </a:p>
          <a:p>
            <a:r>
              <a:rPr lang="de-DE" dirty="0"/>
              <a:t>Bandpass-Filter, Notch-Filter für Netzbrummen, Independent </a:t>
            </a:r>
            <a:r>
              <a:rPr lang="de-DE" dirty="0" err="1"/>
              <a:t>Component</a:t>
            </a:r>
            <a:r>
              <a:rPr lang="de-DE" dirty="0"/>
              <a:t> Analysis ICA (Augen und Muskel Artefakte entfernen), Baseline-Korrektur</a:t>
            </a:r>
          </a:p>
          <a:p>
            <a:endParaRPr lang="de-DE" dirty="0"/>
          </a:p>
          <a:p>
            <a:r>
              <a:rPr lang="de-DE" dirty="0"/>
              <a:t>Feature-Extraktion:</a:t>
            </a:r>
          </a:p>
          <a:p>
            <a:r>
              <a:rPr lang="de-DE" dirty="0"/>
              <a:t>Spektrale Merkmale: Power </a:t>
            </a:r>
            <a:r>
              <a:rPr lang="de-DE" dirty="0" err="1"/>
              <a:t>Spectral</a:t>
            </a:r>
            <a:r>
              <a:rPr lang="de-DE" dirty="0"/>
              <a:t> Density PSD, Leistung in Delta/Theta/Alpha/Beta/Gamma</a:t>
            </a:r>
          </a:p>
          <a:p>
            <a:r>
              <a:rPr lang="de-DE" dirty="0"/>
              <a:t>Zeit-Frequenz-Methoden: Wavelet-Transformation</a:t>
            </a:r>
          </a:p>
          <a:p>
            <a:r>
              <a:rPr lang="de-DE" dirty="0"/>
              <a:t>Statistische Merkmale: Mittelwert, Varianz, Standardabweichung, Schiefe</a:t>
            </a:r>
          </a:p>
          <a:p>
            <a:r>
              <a:rPr lang="de-DE" dirty="0"/>
              <a:t>Komplexitätsmaß: Wie komplex und wenig vorhersehbar das Signal ist</a:t>
            </a:r>
          </a:p>
          <a:p>
            <a:r>
              <a:rPr lang="de-DE" dirty="0" err="1"/>
              <a:t>Konnektivitätsmaße</a:t>
            </a:r>
            <a:r>
              <a:rPr lang="de-DE" dirty="0"/>
              <a:t>: Kohärenz, Phasensynchronisation</a:t>
            </a:r>
          </a:p>
          <a:p>
            <a:endParaRPr lang="de-DE" dirty="0"/>
          </a:p>
          <a:p>
            <a:r>
              <a:rPr lang="de-DE" dirty="0"/>
              <a:t>Verlangsamung: mehr Delta/Theta, weniger Alpha/Beta</a:t>
            </a:r>
          </a:p>
          <a:p>
            <a:endParaRPr lang="de-DE" dirty="0"/>
          </a:p>
          <a:p>
            <a:r>
              <a:rPr lang="de-DE" dirty="0"/>
              <a:t>Wie gut diese Modelle funktionieren</a:t>
            </a:r>
          </a:p>
          <a:p>
            <a:r>
              <a:rPr lang="de-DE" dirty="0"/>
              <a:t>Support Vector Machines SVM, Random Forests, k-</a:t>
            </a:r>
            <a:r>
              <a:rPr lang="de-DE" dirty="0" err="1"/>
              <a:t>Nearest</a:t>
            </a:r>
            <a:r>
              <a:rPr lang="de-DE" dirty="0"/>
              <a:t> </a:t>
            </a:r>
            <a:r>
              <a:rPr lang="de-DE" dirty="0" err="1"/>
              <a:t>Neighbors</a:t>
            </a:r>
            <a:r>
              <a:rPr lang="de-DE" dirty="0"/>
              <a:t>, Naive Bayes, Entscheidungsbäume</a:t>
            </a:r>
          </a:p>
          <a:p>
            <a:r>
              <a:rPr lang="de-DE" dirty="0"/>
              <a:t>Oder: Deep Learning</a:t>
            </a:r>
          </a:p>
          <a:p>
            <a:endParaRPr lang="de-DE" dirty="0"/>
          </a:p>
          <a:p>
            <a:r>
              <a:rPr lang="de-DE" dirty="0"/>
              <a:t>Auswertung:</a:t>
            </a:r>
          </a:p>
          <a:p>
            <a:r>
              <a:rPr lang="de-DE" dirty="0" err="1"/>
              <a:t>Accuracy</a:t>
            </a:r>
            <a:r>
              <a:rPr lang="de-DE" dirty="0"/>
              <a:t> (Gesamt-Trefferquote)</a:t>
            </a:r>
          </a:p>
          <a:p>
            <a:r>
              <a:rPr lang="de-DE" dirty="0"/>
              <a:t>Sensitivität (Wie gut findet das Modell wirklich Erkrankte?)</a:t>
            </a:r>
          </a:p>
          <a:p>
            <a:r>
              <a:rPr lang="de-DE" dirty="0"/>
              <a:t>Spezifität (Wie gut erkennt es Gesunde korrekt?)</a:t>
            </a:r>
          </a:p>
          <a:p>
            <a:r>
              <a:rPr lang="de-DE" dirty="0"/>
              <a:t>F1-Score (harmonisches Mittel aus Präzision und Sensitivität)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57777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OpenNeuro</a:t>
            </a:r>
            <a:r>
              <a:rPr lang="de-DE" dirty="0"/>
              <a:t> = Archiv bzw. Repository für neuro-imaging Daten</a:t>
            </a:r>
          </a:p>
          <a:p>
            <a:endParaRPr lang="de-DE" dirty="0"/>
          </a:p>
          <a:p>
            <a:r>
              <a:rPr lang="de-DE" dirty="0"/>
              <a:t>Frontotemporale Demenz = Degenerative Hirnerkrankung, neurokognitiven Störungen, die hauptsächlich das Frontal- und Temporalhirn betrifft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2137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Links: Excel Tabelle von den Probanden (Gruppe A = Alzheimer, Gruppe C = Gesund)</a:t>
            </a:r>
          </a:p>
          <a:p>
            <a:r>
              <a:rPr lang="de-DE" dirty="0"/>
              <a:t>Rechts: Diagramm MMSE über Alter (3 Probanden mit sehr schlechter Kognition)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0208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70281-86A4-8FA0-EE8A-40A00F29C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39FFCCC4-4041-14AD-786F-EAD1542E92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7E3156F-98B9-F103-5052-67F4C794D5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Code-Pipeline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E7A0612-D0B1-0CC0-F2D2-3B10B4028F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87774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B1E76-C126-EC6D-AEA2-03FFFB8A8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A66DE4A-44CF-5954-75DA-5C1D54F40E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F8075BB-8BAF-FE1D-8DF2-9DF3E75E25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Bsp.:</a:t>
            </a:r>
          </a:p>
          <a:p>
            <a:r>
              <a:rPr lang="de-DE" dirty="0"/>
              <a:t>Oben Alzheimer</a:t>
            </a:r>
          </a:p>
          <a:p>
            <a:r>
              <a:rPr lang="de-DE" dirty="0"/>
              <a:t>Unten Gesund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9AAA28-EDB7-8A19-0ED2-7FCC7DE69C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44840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17F53-F8BD-49DA-786C-BB9590276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58DF9F9-D540-1D6D-0F7B-9D2B388ED2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C8E97A1-F629-B40C-C596-D0EB2C6EA9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Filterung: Wir konzentrieren uns nur auf Delta, Theta, Alpha, Beta deswegen 1-40 Hz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EA374CA-7922-5EF6-358C-FCCD352D9F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4827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CAED3-A066-AC5D-D2CE-32D0E2974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9D2C82D-8DE6-A791-98EE-B2631ECA6C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216643D-776F-A58A-7478-4390A9BCE0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Psychometrische Tests in der Demenzdiagnostik</a:t>
            </a:r>
          </a:p>
          <a:p>
            <a:endParaRPr lang="de-DE" dirty="0"/>
          </a:p>
          <a:p>
            <a:r>
              <a:rPr lang="de-DE" dirty="0"/>
              <a:t>MMSE = Prüft Orientierung (Zeit o. Ort), Gedächtnis, Sprache, Rechenfähigkeit, Räumliche Fähigkeiten</a:t>
            </a:r>
          </a:p>
          <a:p>
            <a:r>
              <a:rPr lang="de-DE" dirty="0"/>
              <a:t>Bis max. 30 Punkte: Je niedriger die Punktzahl, desto stärker die Hinweise auf eine kognitive Beeinträchtigung (</a:t>
            </a:r>
            <a:r>
              <a:rPr lang="de-DE" b="1" dirty="0"/>
              <a:t>andere Tests anders herum</a:t>
            </a:r>
            <a:r>
              <a:rPr lang="de-DE" dirty="0"/>
              <a:t>)</a:t>
            </a:r>
          </a:p>
          <a:p>
            <a:r>
              <a:rPr lang="de-DE" dirty="0"/>
              <a:t>Screening-Verfahren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04A4A1A-05ED-A48C-BE41-650B9FA3A0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2411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3DED8-D073-912A-0A8F-41B6A08ED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40A0B52-F457-BB95-674E-EDC820FF78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63CB579-25F4-A939-1D5D-495901B7C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Selbes Bsp.:</a:t>
            </a:r>
          </a:p>
          <a:p>
            <a:r>
              <a:rPr lang="de-DE" dirty="0"/>
              <a:t>Oben Alzheimer</a:t>
            </a:r>
          </a:p>
          <a:p>
            <a:r>
              <a:rPr lang="de-DE" dirty="0"/>
              <a:t>Unten Gesund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D8FF390-AA5D-9D4D-6B1F-1CD689BF72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8138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32139-5B48-92D9-AF8A-965ACE27A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1FBABFB-429A-EA9A-835E-F20F59ECF6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16B8E48-B7DB-AE98-3783-EECE96D755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EEG ist wechselhaft.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Daher zerlegt man es in viele kurze Intervalle, bestimmt darin die Frequenzleistung und mittelt anschließend</a:t>
            </a:r>
          </a:p>
          <a:p>
            <a:r>
              <a:rPr lang="de-DE" dirty="0"/>
              <a:t>2 Sekunden bei 500 Hz = 1000 Datenpunkte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C54B8F8-7132-B075-D5CE-155977F969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30397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PSD = Power </a:t>
            </a:r>
            <a:r>
              <a:rPr lang="de-DE" dirty="0" err="1"/>
              <a:t>Spectral</a:t>
            </a:r>
            <a:r>
              <a:rPr lang="de-DE" dirty="0"/>
              <a:t> Density</a:t>
            </a:r>
          </a:p>
          <a:p>
            <a:r>
              <a:rPr lang="de-DE" b="1" dirty="0"/>
              <a:t>Nimmt jede Epoche, berechnet das Leistungsspektrum </a:t>
            </a:r>
            <a:r>
              <a:rPr lang="de-DE" dirty="0"/>
              <a:t>im Bereich 1 bis 30 Hertz mit der Welch-Methode und liefert die resultierenden Frequenzen und Spektraldaten in numerischer Form zurück</a:t>
            </a:r>
          </a:p>
          <a:p>
            <a:endParaRPr lang="de-DE" dirty="0"/>
          </a:p>
          <a:p>
            <a:r>
              <a:rPr lang="de-DE" dirty="0"/>
              <a:t>Die einzelnen Spektren werden gemittelt, wodurch </a:t>
            </a:r>
            <a:r>
              <a:rPr lang="de-DE" b="1" dirty="0"/>
              <a:t>zufälliges Rauschen reduziert </a:t>
            </a:r>
            <a:r>
              <a:rPr lang="de-DE" dirty="0"/>
              <a:t>wird und die PSD stabiler wird</a:t>
            </a:r>
          </a:p>
          <a:p>
            <a:endParaRPr lang="de-DE" dirty="0"/>
          </a:p>
          <a:p>
            <a:r>
              <a:rPr lang="de-DE" dirty="0"/>
              <a:t>Für jedes Frequenzband wird die Fläche unter der PSD-Kurve berechnet</a:t>
            </a:r>
          </a:p>
          <a:p>
            <a:r>
              <a:rPr lang="de-DE" dirty="0"/>
              <a:t>Bandpower </a:t>
            </a:r>
            <a:r>
              <a:rPr lang="de-DE" b="0" dirty="0"/>
              <a:t>ist der wichtigste Alzheimer-Biomarker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05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C7FD47-E4D4-2511-92D3-74C2E3AA8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E271AA6-2D19-21D7-E753-6CA25BE01B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6A41A21-DA68-212D-75EA-FDCFC9D3C3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Im unteren Frequenzbereich zeigt Alzheimer erhöhte Power im Vergleich zu den Gesunden</a:t>
            </a:r>
          </a:p>
          <a:p>
            <a:r>
              <a:rPr lang="de-DE" dirty="0"/>
              <a:t>Alzheimer = mehr Delta/Theta, weniger Alpha</a:t>
            </a:r>
          </a:p>
          <a:p>
            <a:r>
              <a:rPr lang="de-DE" dirty="0"/>
              <a:t>Gesund = mehr Alpha, weniger Delta/Theta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1B85393-44EE-DE95-D990-C2B0F8BF20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33614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93D31-422F-EA0A-2FFB-EB17F6854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BC7530E-F168-FFD4-CA74-2A2B01D6C9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BBF4946-4DB1-F842-CBD0-FD1DFE2E28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Peak Frequenz: </a:t>
            </a:r>
          </a:p>
          <a:p>
            <a:r>
              <a:rPr lang="de-DE" dirty="0"/>
              <a:t>typischerweise ~10 Hz bei gesunden Menschen</a:t>
            </a:r>
          </a:p>
          <a:p>
            <a:r>
              <a:rPr lang="de-DE" dirty="0"/>
              <a:t>deutlich tiefer bei Alzheimer-Patienten („EEG </a:t>
            </a:r>
            <a:r>
              <a:rPr lang="de-DE" dirty="0" err="1"/>
              <a:t>slowing</a:t>
            </a:r>
            <a:r>
              <a:rPr lang="de-DE" dirty="0"/>
              <a:t>“)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7CE5764-FC24-2A42-CC45-D353EE27D4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03207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CA5598-8DBA-2D3C-834B-6AD3B5A65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DEA3D7B-71B8-D847-19F2-4C678175E4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505240F-AB2F-FE6A-F711-488E0AE590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Peak Frequenz: </a:t>
            </a:r>
          </a:p>
          <a:p>
            <a:r>
              <a:rPr lang="de-DE" dirty="0"/>
              <a:t>typischerweise ~10 Hz bei gesunden Menschen</a:t>
            </a:r>
          </a:p>
          <a:p>
            <a:r>
              <a:rPr lang="de-DE" dirty="0"/>
              <a:t>deutlich tiefer bei Alzheimer-Patienten („EEG </a:t>
            </a:r>
            <a:r>
              <a:rPr lang="de-DE" dirty="0" err="1"/>
              <a:t>slowing</a:t>
            </a:r>
            <a:r>
              <a:rPr lang="de-DE" dirty="0"/>
              <a:t>“)</a:t>
            </a:r>
          </a:p>
          <a:p>
            <a:endParaRPr lang="de-DE" dirty="0"/>
          </a:p>
          <a:p>
            <a:r>
              <a:rPr lang="de-DE" dirty="0"/>
              <a:t>Alpha-Bereich: ca. 8-13 Hz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0EFDCD5-1009-DAE1-B759-C694886711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33440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B9FE40-1C87-7BC6-EEEE-2D9A8323C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82B8BF7-98A1-3A6F-5618-86E920D772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C4145B1-EA4E-BEFB-2FF4-5C10BC1521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Rot = EEG-Features</a:t>
            </a:r>
          </a:p>
          <a:p>
            <a:endParaRPr lang="de-DE" dirty="0"/>
          </a:p>
          <a:p>
            <a:r>
              <a:rPr lang="de-DE" dirty="0"/>
              <a:t>Modell soll erkennen, ob EEG zu gesunder Person oder Alzheimer gehört</a:t>
            </a:r>
          </a:p>
          <a:p>
            <a:r>
              <a:rPr lang="de-DE" dirty="0"/>
              <a:t>Klassifikation: Alzheimer (1) vs. </a:t>
            </a:r>
            <a:r>
              <a:rPr lang="de-DE" dirty="0" err="1"/>
              <a:t>Healthy</a:t>
            </a:r>
            <a:r>
              <a:rPr lang="de-DE" dirty="0"/>
              <a:t> (0)</a:t>
            </a:r>
          </a:p>
          <a:p>
            <a:endParaRPr lang="de-DE" dirty="0"/>
          </a:p>
          <a:p>
            <a:r>
              <a:rPr lang="de-DE" b="0" dirty="0"/>
              <a:t>Alzheimer = mehr langsame Wellen (Delta/Theta), weniger Alpha, niedrigere Peak-Frequenz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Daten vorbereitet, danach Model trainieren </a:t>
            </a:r>
          </a:p>
          <a:p>
            <a:endParaRPr lang="de-DE" dirty="0"/>
          </a:p>
          <a:p>
            <a:r>
              <a:rPr lang="de-DE" dirty="0"/>
              <a:t>SVM = Support Vector </a:t>
            </a:r>
            <a:r>
              <a:rPr lang="de-DE" dirty="0" err="1"/>
              <a:t>Machine</a:t>
            </a:r>
            <a:r>
              <a:rPr lang="de-DE" dirty="0"/>
              <a:t> = zwei </a:t>
            </a:r>
            <a:r>
              <a:rPr lang="de-DE" b="0" dirty="0"/>
              <a:t>Gruppen optimal voneinander zu trennen mit math. Grenze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C6B31C9-E639-D5AF-33C8-BD1E9B1836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08902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69DC7-2F09-EBF7-A4CC-1254A9F09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94924B2-730D-A2CF-B5D7-6676D7C763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4C2D340-5269-29F1-CC0C-356737B76B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/>
              <a:t>Klassifikator erkennt Alzheimer-EEGs mit 88 % Genauigkeit</a:t>
            </a:r>
          </a:p>
          <a:p>
            <a:endParaRPr lang="de-DE" b="0" dirty="0"/>
          </a:p>
          <a:p>
            <a:r>
              <a:rPr lang="de-DE" dirty="0"/>
              <a:t>Bandpower und Peak-</a:t>
            </a:r>
            <a:r>
              <a:rPr lang="de-DE" dirty="0" err="1"/>
              <a:t>Frequency</a:t>
            </a:r>
            <a:r>
              <a:rPr lang="de-DE" dirty="0"/>
              <a:t> zeigen bereit deutliche Unterschiede zwischen gesunden und Alzheimer-Probanden</a:t>
            </a:r>
          </a:p>
          <a:p>
            <a:endParaRPr lang="de-DE" b="0" dirty="0"/>
          </a:p>
          <a:p>
            <a:r>
              <a:rPr lang="de-DE" b="0" dirty="0"/>
              <a:t>Precision = Wie oft sind vorhergesagte </a:t>
            </a:r>
            <a:r>
              <a:rPr lang="de-DE" b="0" dirty="0" err="1"/>
              <a:t>Healthy</a:t>
            </a:r>
            <a:r>
              <a:rPr lang="de-DE" b="0" dirty="0"/>
              <a:t> wirklich </a:t>
            </a:r>
            <a:r>
              <a:rPr lang="de-DE" b="0" dirty="0" err="1"/>
              <a:t>Healthy</a:t>
            </a:r>
            <a:r>
              <a:rPr lang="de-DE" b="0" dirty="0"/>
              <a:t>? </a:t>
            </a:r>
          </a:p>
          <a:p>
            <a:r>
              <a:rPr lang="de-DE" b="0" dirty="0"/>
              <a:t>Recall = Wie gut findet der Klassifikator die echten </a:t>
            </a:r>
            <a:r>
              <a:rPr lang="de-DE" b="0" dirty="0" err="1"/>
              <a:t>Healthy</a:t>
            </a:r>
            <a:r>
              <a:rPr lang="de-DE" b="0" dirty="0"/>
              <a:t>?</a:t>
            </a:r>
          </a:p>
          <a:p>
            <a:r>
              <a:rPr lang="de-DE" b="0" dirty="0"/>
              <a:t>F1 = Harmonie zwischen beidem</a:t>
            </a:r>
          </a:p>
          <a:p>
            <a:endParaRPr lang="de-DE" b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6643BF-3C89-ACDB-B144-3B71E46320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4407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E8412-420D-F4AC-BCF5-13E18A47E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52445E4-C5B0-72B8-B2C1-0B6F3F084B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DC0DF87-321E-0BCB-36F2-3A7A10A350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9 Untertests, z. B.: </a:t>
            </a:r>
          </a:p>
          <a:p>
            <a:r>
              <a:rPr lang="de-DE" dirty="0"/>
              <a:t>- Benennung und Reproduktion von Gegenständen</a:t>
            </a:r>
          </a:p>
          <a:p>
            <a:r>
              <a:rPr lang="de-DE" dirty="0"/>
              <a:t>- Lesen, Ordnen und Zurücklegen von Zahlen</a:t>
            </a:r>
          </a:p>
          <a:p>
            <a:r>
              <a:rPr lang="de-DE" dirty="0"/>
              <a:t>- Zählen von Symbolen</a:t>
            </a:r>
          </a:p>
          <a:p>
            <a:r>
              <a:rPr lang="de-DE" dirty="0"/>
              <a:t>Jede Aufgabe wird innerhalb von 60 Sekunden bearbeitet, </a:t>
            </a:r>
            <a:r>
              <a:rPr lang="de-DE" b="1" dirty="0"/>
              <a:t>Zeiten</a:t>
            </a:r>
            <a:r>
              <a:rPr lang="de-DE" dirty="0"/>
              <a:t> werden ausgewertet</a:t>
            </a:r>
          </a:p>
          <a:p>
            <a:endParaRPr lang="de-DE" dirty="0"/>
          </a:p>
          <a:p>
            <a:r>
              <a:rPr lang="de-DE" dirty="0"/>
              <a:t>Erstdiagnose und Verlaufskontrolle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9434900-3BFC-8F8D-D2EB-8E9D6D9F1D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1206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616CAF-7C27-ED73-D6B8-874EE1DD2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A22DDF7-4E84-7018-4C3A-BA80CDA50D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34D20CA-5F61-29E4-4E33-A0EA12CAA2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BCRS = Einschätzungsskala für 5 Funktionsbereiche: Konzentration, Gedächtnis, Orientierung, Fähigkeit zur Problemlösung und Umgang mit eigenen Bedürfnissen</a:t>
            </a:r>
            <a:br>
              <a:rPr lang="de-DE" dirty="0"/>
            </a:br>
            <a:r>
              <a:rPr lang="de-DE" b="1" dirty="0"/>
              <a:t>Jeder Bereich wird in Stufen bewertet, nicht über Punkte</a:t>
            </a:r>
          </a:p>
          <a:p>
            <a:r>
              <a:rPr lang="de-DE" dirty="0"/>
              <a:t>Beurteilung des Schweregrads und zur Verlaufsbeobachtung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7A6BB35-B080-6AAB-028C-022145F1D2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154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02E0FF-387E-E287-44AE-7ECC68CFB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10F4CAD-93A7-8DA9-569C-D184020A97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F8C0F36-DF7A-CEE5-0856-3C461943EE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Besteht aus einem </a:t>
            </a:r>
            <a:r>
              <a:rPr lang="de-DE" b="1" dirty="0"/>
              <a:t>kognitiven Teil und optional einem nichtkognitiven </a:t>
            </a:r>
            <a:r>
              <a:rPr lang="de-DE" dirty="0"/>
              <a:t>Teil</a:t>
            </a:r>
            <a:br>
              <a:rPr lang="de-DE" dirty="0"/>
            </a:br>
            <a:r>
              <a:rPr lang="de-DE" dirty="0"/>
              <a:t>Punktzahl im kognitiven Teil zwischen 0 und über 70</a:t>
            </a:r>
          </a:p>
          <a:p>
            <a:r>
              <a:rPr lang="de-DE" dirty="0"/>
              <a:t>Je höher die Punktzahl desto stärker die kognitive Beeinträchtigung</a:t>
            </a:r>
          </a:p>
          <a:p>
            <a:r>
              <a:rPr lang="de-DE" dirty="0"/>
              <a:t>Kognitiver Test beinhaltet: Sprachverständnis und -produktion, Erinnern und Wiedererkennen von Worten, Nachzeichnen, Orientierung, Befolgen von Anweisungen</a:t>
            </a:r>
          </a:p>
          <a:p>
            <a:br>
              <a:rPr lang="de-DE" dirty="0"/>
            </a:br>
            <a:r>
              <a:rPr lang="de-DE" dirty="0"/>
              <a:t>Verlaufsbeurteilung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BBA072B-8E5E-6B35-B0A9-433808CD2D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0863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663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Bei Linkshändigkeit ist die funktionelle Organisation des Gehirns, insbesondere die Sprach- und kognitiven Dominanzbereiche, häufiger von der typischen Verteilung abweichend. </a:t>
            </a:r>
          </a:p>
          <a:p>
            <a:endParaRPr lang="de-DE" dirty="0"/>
          </a:p>
          <a:p>
            <a:r>
              <a:rPr lang="de-DE" dirty="0"/>
              <a:t>Multi-Infarkt-Demenz = Form der Demenz durch mehrere kleinen Schlaganfälle im Gehirn, Nervenzellen sterben aufgrund von Durchblutungsstörungen ab</a:t>
            </a:r>
          </a:p>
          <a:p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Vaskuläre Schäden würden Ergebnisse zu EEG und Kognition verfälschen, rein Arzheimer-bedingte Veränderungen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495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Sorgfältige Vorbereitung der Elektrodensitze zur Sicherstellung niedriger und ähnlicher Impedanzen</a:t>
            </a:r>
          </a:p>
          <a:p>
            <a:endParaRPr lang="de-DE" dirty="0"/>
          </a:p>
          <a:p>
            <a:r>
              <a:rPr lang="de-DE" dirty="0"/>
              <a:t>Mastoid Knochen = hinter dem Ohr (Referenzelektrode)</a:t>
            </a:r>
          </a:p>
          <a:p>
            <a:endParaRPr lang="de-DE" dirty="0"/>
          </a:p>
          <a:p>
            <a:r>
              <a:rPr lang="de-DE" dirty="0"/>
              <a:t>Silber-Silberchlorid-Becherelektroden</a:t>
            </a:r>
          </a:p>
          <a:p>
            <a:endParaRPr lang="de-DE" dirty="0"/>
          </a:p>
          <a:p>
            <a:r>
              <a:rPr lang="de-DE" dirty="0"/>
              <a:t>Bio-</a:t>
            </a:r>
            <a:r>
              <a:rPr lang="de-DE" dirty="0" err="1"/>
              <a:t>Logic</a:t>
            </a:r>
            <a:r>
              <a:rPr lang="de-DE" dirty="0"/>
              <a:t> Brain Atlas III Plus</a:t>
            </a:r>
          </a:p>
          <a:p>
            <a:endParaRPr lang="de-DE" dirty="0"/>
          </a:p>
          <a:p>
            <a:r>
              <a:rPr lang="de-DE" dirty="0"/>
              <a:t>Abgetastet und digital gespeichert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02060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Hamming glättet Ränder</a:t>
            </a:r>
          </a:p>
          <a:p>
            <a:endParaRPr lang="de-DE" dirty="0"/>
          </a:p>
          <a:p>
            <a:r>
              <a:rPr lang="de-DE" dirty="0"/>
              <a:t>FFT = Zerlegt das Signal in Frequenzen (Delta, Theta, Alpha, Beta)</a:t>
            </a:r>
          </a:p>
          <a:p>
            <a:endParaRPr lang="de-DE" dirty="0"/>
          </a:p>
          <a:p>
            <a:r>
              <a:rPr lang="de-DE" dirty="0"/>
              <a:t>Reale EEG-Daten bilden </a:t>
            </a:r>
            <a:r>
              <a:rPr lang="de-DE" sz="1200" dirty="0"/>
              <a:t>elliptische Punktverteilungen</a:t>
            </a:r>
            <a:endParaRPr lang="de-DE" dirty="0"/>
          </a:p>
          <a:p>
            <a:endParaRPr lang="de-DE" dirty="0"/>
          </a:p>
          <a:p>
            <a:r>
              <a:rPr lang="de-DE" dirty="0"/>
              <a:t>Durch FFT-Approximation erfüllen wir Idealbedingungen</a:t>
            </a:r>
          </a:p>
          <a:p>
            <a:endParaRPr lang="de-DE" dirty="0"/>
          </a:p>
          <a:p>
            <a:r>
              <a:rPr lang="de-DE" dirty="0"/>
              <a:t>Vergleich mit theoretischem Dipolmodell</a:t>
            </a:r>
          </a:p>
          <a:p>
            <a:endParaRPr lang="de-DE" dirty="0"/>
          </a:p>
          <a:p>
            <a:r>
              <a:rPr lang="de-DE" dirty="0"/>
              <a:t>Bestimmung von Position und Stärke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4D56D2-8CC5-134D-95EB-4AA507CEEB42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256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Stö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A88FFF8B-ED51-744E-8DF4-9622A2864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56" t="28058" r="7677" b="28323"/>
          <a:stretch/>
        </p:blipFill>
        <p:spPr>
          <a:xfrm>
            <a:off x="0" y="0"/>
            <a:ext cx="12192000" cy="342009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06B93E2-D082-9147-AAA9-478203422E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7248" y="5614499"/>
            <a:ext cx="2394752" cy="929164"/>
          </a:xfrm>
          <a:prstGeom prst="rect">
            <a:avLst/>
          </a:prstGeom>
        </p:spPr>
      </p:pic>
      <p:sp>
        <p:nvSpPr>
          <p:cNvPr id="16" name="Textplatzhalter 7">
            <a:extLst>
              <a:ext uri="{FF2B5EF4-FFF2-40B4-BE49-F238E27FC236}">
                <a16:creationId xmlns:a16="http://schemas.microsoft.com/office/drawing/2014/main" id="{60F7E426-9BFE-B841-8E63-CF10C88CC0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917" y="6339679"/>
            <a:ext cx="7250173" cy="18493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Thema der Präsentation | Name | Datum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15730F1C-C70B-6C4F-868B-5A625A2650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552923">
            <a:off x="7430924" y="2364304"/>
            <a:ext cx="2018889" cy="2024732"/>
          </a:xfrm>
          <a:prstGeom prst="ellipse">
            <a:avLst/>
          </a:prstGeom>
        </p:spPr>
        <p:style>
          <a:lnRef idx="0">
            <a:scrgbClr r="0" g="0" b="0"/>
          </a:lnRef>
          <a:fillRef idx="1001">
            <a:schemeClr val="dk2"/>
          </a:fillRef>
          <a:effectRef idx="0">
            <a:scrgbClr r="0" g="0" b="0"/>
          </a:effectRef>
          <a:fontRef idx="major"/>
        </p:style>
        <p:txBody>
          <a:bodyPr lIns="36000" tIns="144000" rIns="0" bIns="36000"/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Optional ein Störer mit Text zu dem Thema.</a:t>
            </a:r>
          </a:p>
        </p:txBody>
      </p:sp>
      <p:sp>
        <p:nvSpPr>
          <p:cNvPr id="10" name="Textplatzhalter 7">
            <a:extLst>
              <a:ext uri="{FF2B5EF4-FFF2-40B4-BE49-F238E27FC236}">
                <a16:creationId xmlns:a16="http://schemas.microsoft.com/office/drawing/2014/main" id="{46731A96-8EDA-E842-AE3E-9978AAEF8E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7917" y="4331695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3600" b="1" i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Hier steht der Titel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69EDD2FA-DF5A-1248-93FE-DD382C81A0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7917" y="4846538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4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Und hier der Untertitel</a:t>
            </a:r>
          </a:p>
        </p:txBody>
      </p:sp>
    </p:spTree>
    <p:extLst>
      <p:ext uri="{BB962C8B-B14F-4D97-AF65-F5344CB8AC3E}">
        <p14:creationId xmlns:p14="http://schemas.microsoft.com/office/powerpoint/2010/main" val="2219500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/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60B66336-BF5E-8245-80B7-232CB0EF20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430" y="1391132"/>
            <a:ext cx="9807531" cy="45710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32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Hier steht der Titel der Folie</a:t>
            </a:r>
            <a:endParaRPr lang="de-DE" dirty="0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8F642210-2E21-6941-9934-1603D01B8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8208" y="2760955"/>
            <a:ext cx="5200361" cy="3200168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6" name="Diagrammplatzhalter 23">
            <a:extLst>
              <a:ext uri="{FF2B5EF4-FFF2-40B4-BE49-F238E27FC236}">
                <a16:creationId xmlns:a16="http://schemas.microsoft.com/office/drawing/2014/main" id="{9A6098AD-330D-9146-95E5-B514A33D1A1B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523430" y="2760955"/>
            <a:ext cx="5200361" cy="32001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04190856-CD1D-4B4F-A34F-AD3B332CD2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23431" y="743374"/>
            <a:ext cx="9807530" cy="26774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723D65E0-846B-4FC9-BFE1-D7C0A88E6A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4364A709-2246-44B2-8DDB-390C3A94F9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3CF07B8A-8182-432B-9929-32B0B122CB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2593" y="6034404"/>
            <a:ext cx="5211198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BA624F1E-5E9F-4DBD-9471-BC4B310E30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4813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20402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inks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platzhalter 16">
            <a:extLst>
              <a:ext uri="{FF2B5EF4-FFF2-40B4-BE49-F238E27FC236}">
                <a16:creationId xmlns:a16="http://schemas.microsoft.com/office/drawing/2014/main" id="{5196B87F-BC24-C64A-8D28-271EA4F4B9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431" y="1384189"/>
            <a:ext cx="9798738" cy="45710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32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Hier steht der Titel der Folie</a:t>
            </a:r>
            <a:endParaRPr lang="de-DE" dirty="0"/>
          </a:p>
        </p:txBody>
      </p:sp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D67773A1-FF38-F34A-B0D5-E82EFE78F5D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477001" y="2769833"/>
            <a:ext cx="5191567" cy="32047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25" name="Textplatzhalter 16">
            <a:extLst>
              <a:ext uri="{FF2B5EF4-FFF2-40B4-BE49-F238E27FC236}">
                <a16:creationId xmlns:a16="http://schemas.microsoft.com/office/drawing/2014/main" id="{3040423D-3398-EF4E-866B-C225459238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2769833"/>
            <a:ext cx="5191569" cy="3204784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67CF15E6-663E-A848-8D63-D271510438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3431" y="748008"/>
            <a:ext cx="9798738" cy="24552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4587BD7E-5D8F-498B-A4A3-8EF69C3827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F5ACB15-E86B-4808-9840-CB0CB2AC11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52816DA9-A624-42F4-B35A-95055D6616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65989" y="6034404"/>
            <a:ext cx="5211198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AF013E61-374A-4B2D-B4D0-898DDB054B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4813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6132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rechts/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77CFBD75-255E-1A41-BB4D-9E1D224A2F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432" y="1476381"/>
            <a:ext cx="5185252" cy="708536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24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Kleine Headline, die über </a:t>
            </a:r>
            <a:br>
              <a:rPr lang="de-DE" b="1" dirty="0"/>
            </a:br>
            <a:r>
              <a:rPr lang="de-DE" b="1" dirty="0"/>
              <a:t>mehrere Zeilen läuft.</a:t>
            </a:r>
            <a:endParaRPr lang="de-DE" dirty="0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A9DF890E-DFC6-794A-AD1C-1B4030D1C3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0" y="2667768"/>
            <a:ext cx="5194043" cy="2060590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82D28491-8FC9-4F4C-B3B1-4D831002C8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433" y="5102795"/>
            <a:ext cx="5202835" cy="860949"/>
          </a:xfrm>
          <a:prstGeom prst="rect">
            <a:avLst/>
          </a:prstGeom>
          <a:solidFill>
            <a:schemeClr val="bg2"/>
          </a:solidFill>
        </p:spPr>
        <p:txBody>
          <a:bodyPr lIns="144000" tIns="144000" rIns="144000" bIns="144000"/>
          <a:lstStyle>
            <a:lvl1pPr marL="0" indent="0">
              <a:lnSpc>
                <a:spcPts val="2400"/>
              </a:lnSpc>
              <a:spcBef>
                <a:spcPts val="1400"/>
              </a:spcBef>
              <a:buNone/>
              <a:defRPr sz="1600"/>
            </a:lvl1pPr>
          </a:lstStyle>
          <a:p>
            <a:r>
              <a:rPr lang="de-DE" dirty="0"/>
              <a:t>Ein kleiner, hervorgehobener Textbereich, der über eine oder mehrere Zeilen läuft.</a:t>
            </a:r>
          </a:p>
        </p:txBody>
      </p:sp>
      <p:sp>
        <p:nvSpPr>
          <p:cNvPr id="18" name="Bildplatzhalter 21">
            <a:extLst>
              <a:ext uri="{FF2B5EF4-FFF2-40B4-BE49-F238E27FC236}">
                <a16:creationId xmlns:a16="http://schemas.microsoft.com/office/drawing/2014/main" id="{9AEE2DBB-40AF-714D-B115-DA1245EA99E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483318" y="1476381"/>
            <a:ext cx="5194043" cy="4502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6F59BE16-8F3F-CF4E-B5DF-726ACCB5C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3431" y="746136"/>
            <a:ext cx="9798738" cy="24739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AC87A343-07F9-415E-B370-C36C6D5FCF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7DFE4FF2-162E-4C77-90BD-A8EF18F564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9154" y="6338181"/>
            <a:ext cx="1326022" cy="365125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4CCAD25-A977-4F34-B15D-69B78E2AFA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F5C2DA42-16AD-4887-88CD-997CB3D84BF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65989" y="6034404"/>
            <a:ext cx="5211198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</p:spTree>
    <p:extLst>
      <p:ext uri="{BB962C8B-B14F-4D97-AF65-F5344CB8AC3E}">
        <p14:creationId xmlns:p14="http://schemas.microsoft.com/office/powerpoint/2010/main" val="26865082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Bilder/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1">
            <a:extLst>
              <a:ext uri="{FF2B5EF4-FFF2-40B4-BE49-F238E27FC236}">
                <a16:creationId xmlns:a16="http://schemas.microsoft.com/office/drawing/2014/main" id="{63B2AF04-555B-7344-9313-9898A01CCD3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14639" y="1995854"/>
            <a:ext cx="2543454" cy="39708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7" name="Bildplatzhalter 21">
            <a:extLst>
              <a:ext uri="{FF2B5EF4-FFF2-40B4-BE49-F238E27FC236}">
                <a16:creationId xmlns:a16="http://schemas.microsoft.com/office/drawing/2014/main" id="{14C8BC8E-C997-844E-B4C0-7AFD1361ABA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178125" y="1995854"/>
            <a:ext cx="2543454" cy="39708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8" name="Textplatzhalter 16">
            <a:extLst>
              <a:ext uri="{FF2B5EF4-FFF2-40B4-BE49-F238E27FC236}">
                <a16:creationId xmlns:a16="http://schemas.microsoft.com/office/drawing/2014/main" id="{107D4587-2E1E-5C42-8E79-C85AE2A0F1C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0422" y="2760785"/>
            <a:ext cx="5206939" cy="1881553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9" name="Textplatzhalter 16">
            <a:extLst>
              <a:ext uri="{FF2B5EF4-FFF2-40B4-BE49-F238E27FC236}">
                <a16:creationId xmlns:a16="http://schemas.microsoft.com/office/drawing/2014/main" id="{017CE37D-21D8-8D45-8FFB-30E32C307D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70424" y="4879731"/>
            <a:ext cx="5206938" cy="1078209"/>
          </a:xfrm>
          <a:prstGeom prst="rect">
            <a:avLst/>
          </a:prstGeom>
          <a:solidFill>
            <a:schemeClr val="bg2"/>
          </a:solidFill>
        </p:spPr>
        <p:txBody>
          <a:bodyPr lIns="144000" tIns="144000" rIns="144000" bIns="144000"/>
          <a:lstStyle>
            <a:lvl1pPr marL="0" indent="0">
              <a:lnSpc>
                <a:spcPts val="2400"/>
              </a:lnSpc>
              <a:spcBef>
                <a:spcPts val="1400"/>
              </a:spcBef>
              <a:buNone/>
              <a:defRPr sz="1600"/>
            </a:lvl1pPr>
          </a:lstStyle>
          <a:p>
            <a:r>
              <a:rPr lang="de-DE" dirty="0"/>
              <a:t>Ein kleiner, hervorgehobener Textbereich, der über eine oder mehrere Zeilen läuft.</a:t>
            </a:r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24E92FF4-E103-5C44-80F9-0FDB5F4E19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431" y="750592"/>
            <a:ext cx="9807531" cy="29569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1B21696B-627F-430D-A0CC-6E99308104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34603FDA-2C0F-45C2-BF0B-DE210A4F40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26E8A2A2-4044-4F22-ABFE-8F63D2ECBE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4813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C6CE3C9D-8862-42A4-9C03-4778F899154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4072" y="6037609"/>
            <a:ext cx="2543454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2800BFA8-CA45-4043-A815-852D7AEE8C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78125" y="6038758"/>
            <a:ext cx="2543454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</p:spTree>
    <p:extLst>
      <p:ext uri="{BB962C8B-B14F-4D97-AF65-F5344CB8AC3E}">
        <p14:creationId xmlns:p14="http://schemas.microsoft.com/office/powerpoint/2010/main" val="3750180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/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5499D8D5-7940-9243-A4FB-6E66ACF6F9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80668" y="1995854"/>
            <a:ext cx="5190969" cy="1134206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16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Kleiner Einleitungstext </a:t>
            </a:r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B90BBC81-6BED-B44D-BA5A-149B7D3593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7598" y="3429000"/>
            <a:ext cx="5190969" cy="2532186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2" name="Bildplatzhalter 21">
            <a:extLst>
              <a:ext uri="{FF2B5EF4-FFF2-40B4-BE49-F238E27FC236}">
                <a16:creationId xmlns:a16="http://schemas.microsoft.com/office/drawing/2014/main" id="{9349BE05-3A72-8045-8C57-02C7C6EF7C2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23432" y="1995854"/>
            <a:ext cx="5190969" cy="3965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62E881B9-9E77-CA42-A935-D8A3CF8352B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3431" y="744685"/>
            <a:ext cx="9798738" cy="28401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82B7BB8C-95D1-4B8C-B013-F6B62EB488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F823B7CD-CF02-4A33-91B6-D8C46BBAC4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23C6408C-BB3C-41C9-B59A-DC618395702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0362" y="6034404"/>
            <a:ext cx="5190969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7" name="Datumsplatzhalter 3">
            <a:extLst>
              <a:ext uri="{FF2B5EF4-FFF2-40B4-BE49-F238E27FC236}">
                <a16:creationId xmlns:a16="http://schemas.microsoft.com/office/drawing/2014/main" id="{9AC2E0B9-52BB-4DE7-91FE-6706C38A49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4813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3816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0D978528-6A6D-ED4A-AAF6-77DF85D6271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7597" y="4123592"/>
            <a:ext cx="5199763" cy="1837592"/>
          </a:xfrm>
          <a:prstGeom prst="rect">
            <a:avLst/>
          </a:prstGeom>
          <a:solidFill>
            <a:schemeClr val="bg2"/>
          </a:solidFill>
        </p:spPr>
        <p:txBody>
          <a:bodyPr lIns="144000" tIns="144000" rIns="144000" bIns="14400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C3ABC3CE-9C0E-7340-85EB-AD55A2C74AC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7598" y="2769576"/>
            <a:ext cx="5199763" cy="1143727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16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Kleiner Einleitungstext </a:t>
            </a:r>
            <a:endParaRPr lang="de-DE" dirty="0"/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C781AF8B-F25D-C74E-9233-093F874311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431" y="2769575"/>
            <a:ext cx="5199763" cy="319160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600"/>
              </a:spcBef>
              <a:buNone/>
              <a:defRPr sz="1600"/>
            </a:lvl1pPr>
          </a:lstStyle>
          <a:p>
            <a:r>
              <a:rPr lang="de-DE" dirty="0"/>
              <a:t>Textbereich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227393F9-CE04-864D-9E49-4C39E1A729B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23431" y="744687"/>
            <a:ext cx="9807531" cy="2840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44FA04F-E055-464D-A23B-DF4D173634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C1C22A6E-52BB-4C1F-B9BE-DE91B69E47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4813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BE5676D0-C11A-4655-885D-6D9E2EBEB1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88381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9">
            <a:extLst>
              <a:ext uri="{FF2B5EF4-FFF2-40B4-BE49-F238E27FC236}">
                <a16:creationId xmlns:a16="http://schemas.microsoft.com/office/drawing/2014/main" id="{9406BCB8-41B8-EC4F-8B7E-804317A1F8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4639" y="642170"/>
            <a:ext cx="5800913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9963F4C2-B1EA-7247-9D81-1D35413B57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290918"/>
            <a:ext cx="12192000" cy="40065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6C784ED6-23B7-B543-85B2-276A6BEB54E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5992427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609177F0-451E-4A52-BCB6-3904225888C5}"/>
              </a:ext>
            </a:extLst>
          </p:cNvPr>
          <p:cNvSpPr txBox="1">
            <a:spLocks/>
          </p:cNvSpPr>
          <p:nvPr userDrawn="1"/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r" defTabSz="914400" rtl="0" eaLnBrk="1" latinLnBrk="0" hangingPunct="1">
              <a:defRPr sz="14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5AF3311C-1A34-4243-AA7F-BA6C89C32430}"/>
              </a:ext>
            </a:extLst>
          </p:cNvPr>
          <p:cNvSpPr txBox="1">
            <a:spLocks/>
          </p:cNvSpPr>
          <p:nvPr userDrawn="1"/>
        </p:nvSpPr>
        <p:spPr>
          <a:xfrm>
            <a:off x="529154" y="6338181"/>
            <a:ext cx="1326022" cy="365125"/>
          </a:xfrm>
          <a:prstGeom prst="rect">
            <a:avLst/>
          </a:prstGeom>
        </p:spPr>
        <p:txBody>
          <a:bodyPr lIns="0"/>
          <a:lstStyle>
            <a:defPPr>
              <a:defRPr lang="de-DE"/>
            </a:defPPr>
            <a:lvl1pPr marL="0" algn="l" defTabSz="914400" rtl="0" eaLnBrk="1" latinLnBrk="0" hangingPunct="1"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3290FE3-1E38-4C48-907E-9E2C25AEE580}" type="datetime1">
              <a:rPr lang="de-DE" smtClean="0"/>
              <a:pPr/>
              <a:t>08.12.2025</a:t>
            </a:fld>
            <a:endParaRPr lang="de-DE" dirty="0"/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81C761CC-23A6-4D70-9544-CA087B049F1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29154" y="6034404"/>
            <a:ext cx="11148033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</p:spTree>
    <p:extLst>
      <p:ext uri="{BB962C8B-B14F-4D97-AF65-F5344CB8AC3E}">
        <p14:creationId xmlns:p14="http://schemas.microsoft.com/office/powerpoint/2010/main" val="13228867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9">
            <a:extLst>
              <a:ext uri="{FF2B5EF4-FFF2-40B4-BE49-F238E27FC236}">
                <a16:creationId xmlns:a16="http://schemas.microsoft.com/office/drawing/2014/main" id="{9406BCB8-41B8-EC4F-8B7E-804317A1F8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4639" y="642170"/>
            <a:ext cx="5800913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9963F4C2-B1EA-7247-9D81-1D35413B57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290918"/>
            <a:ext cx="12192000" cy="40065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69EF2B0F-8C07-4646-A2D8-CAA8500C07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4639" y="5569054"/>
            <a:ext cx="10565737" cy="708536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16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Bildbeschreibung</a:t>
            </a:r>
            <a:endParaRPr lang="de-DE" dirty="0"/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6C784ED6-23B7-B543-85B2-276A6BEB54E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609177F0-451E-4A52-BCB6-3904225888C5}"/>
              </a:ext>
            </a:extLst>
          </p:cNvPr>
          <p:cNvSpPr txBox="1">
            <a:spLocks/>
          </p:cNvSpPr>
          <p:nvPr userDrawn="1"/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r" defTabSz="914400" rtl="0" eaLnBrk="1" latinLnBrk="0" hangingPunct="1">
              <a:defRPr sz="14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058AAD8-A9D1-4743-B844-9EBDC5D110A7}"/>
              </a:ext>
            </a:extLst>
          </p:cNvPr>
          <p:cNvSpPr/>
          <p:nvPr userDrawn="1"/>
        </p:nvSpPr>
        <p:spPr>
          <a:xfrm>
            <a:off x="6315552" y="6251197"/>
            <a:ext cx="5876448" cy="33443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CA698717-44DB-4D98-A9EF-7C745D804A7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9765" y="6294688"/>
            <a:ext cx="5343080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</p:spTree>
    <p:extLst>
      <p:ext uri="{BB962C8B-B14F-4D97-AF65-F5344CB8AC3E}">
        <p14:creationId xmlns:p14="http://schemas.microsoft.com/office/powerpoint/2010/main" val="31187622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 links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21">
            <a:extLst>
              <a:ext uri="{FF2B5EF4-FFF2-40B4-BE49-F238E27FC236}">
                <a16:creationId xmlns:a16="http://schemas.microsoft.com/office/drawing/2014/main" id="{10221449-7C55-4C4F-B8BF-3124EC06F8F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096000" cy="6858001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F7FC2FD7-CAD9-3643-88AD-2C84AA7779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8023" y="1467073"/>
            <a:ext cx="5184822" cy="708536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24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Kleine Headline, die über mehrere Zeilen läuft.</a:t>
            </a:r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D915C759-68AE-E949-AEDC-6C2AB05F62D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8023" y="2769577"/>
            <a:ext cx="5184822" cy="3209192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03A68195-E784-BC47-B421-ECF634C7A9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98189" y="753364"/>
            <a:ext cx="3826542" cy="5275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74354CCB-5558-48A3-A531-E1A04B771376}"/>
              </a:ext>
            </a:extLst>
          </p:cNvPr>
          <p:cNvSpPr txBox="1">
            <a:spLocks/>
          </p:cNvSpPr>
          <p:nvPr userDrawn="1"/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r" defTabSz="914400" rtl="0" eaLnBrk="1" latinLnBrk="0" hangingPunct="1">
              <a:defRPr sz="14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19188442-3CFC-4F42-A29E-37545B4DC9A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9F9CF163-BF63-40B7-B09C-29D86C548A1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65989" y="6034404"/>
            <a:ext cx="5211198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6" name="Datumsplatzhalter 3">
            <a:extLst>
              <a:ext uri="{FF2B5EF4-FFF2-40B4-BE49-F238E27FC236}">
                <a16:creationId xmlns:a16="http://schemas.microsoft.com/office/drawing/2014/main" id="{439E0374-1FFB-4905-8DBF-46F960F66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74867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52284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Vollbild rech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21">
            <a:extLst>
              <a:ext uri="{FF2B5EF4-FFF2-40B4-BE49-F238E27FC236}">
                <a16:creationId xmlns:a16="http://schemas.microsoft.com/office/drawing/2014/main" id="{6AF5427D-36F2-5744-AB49-99C89FECA55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482576" y="0"/>
            <a:ext cx="5709424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B78C1FF4-5A6D-A548-AF54-E87B682A1D7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0276" y="1469492"/>
            <a:ext cx="5189149" cy="708536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24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Kleine Headline, die über mehrere Zeilen läuft.</a:t>
            </a:r>
            <a:endParaRPr lang="de-DE" dirty="0"/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0BAB9DD2-8C2C-9140-B574-E59A229331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3518" y="741839"/>
            <a:ext cx="5185907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A7D8DEC5-E0DA-4EC5-8B57-E7C228AB5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84269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A050D4E7-1304-45CD-9E0D-D4D4CC466C5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2769577"/>
            <a:ext cx="5191569" cy="3213832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FD89772C-877E-41FE-A68A-14C47E4E496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3431" y="6034404"/>
            <a:ext cx="5185994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8" name="Datumsplatzhalter 3">
            <a:extLst>
              <a:ext uri="{FF2B5EF4-FFF2-40B4-BE49-F238E27FC236}">
                <a16:creationId xmlns:a16="http://schemas.microsoft.com/office/drawing/2014/main" id="{08769E91-2BE7-462C-B1ED-126025576D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3518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4276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Stö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A88FFF8B-ED51-744E-8DF4-9622A2864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56" t="28058" r="7677" b="28323"/>
          <a:stretch/>
        </p:blipFill>
        <p:spPr>
          <a:xfrm>
            <a:off x="0" y="0"/>
            <a:ext cx="12192000" cy="342009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06B93E2-D082-9147-AAA9-478203422E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7248" y="5614499"/>
            <a:ext cx="2394752" cy="929164"/>
          </a:xfrm>
          <a:prstGeom prst="rect">
            <a:avLst/>
          </a:prstGeom>
        </p:spPr>
      </p:pic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232C229E-CFC6-4350-9327-522003B3CCF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917" y="6339679"/>
            <a:ext cx="7250173" cy="18493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Thema der Präsentation | Name | Datum</a:t>
            </a:r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5DD62B81-1A73-4122-8AD7-A72448ACACB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7917" y="4331695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3600" b="1" i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Hier steht der Titel</a:t>
            </a:r>
          </a:p>
        </p:txBody>
      </p:sp>
      <p:sp>
        <p:nvSpPr>
          <p:cNvPr id="17" name="Textplatzhalter 7">
            <a:extLst>
              <a:ext uri="{FF2B5EF4-FFF2-40B4-BE49-F238E27FC236}">
                <a16:creationId xmlns:a16="http://schemas.microsoft.com/office/drawing/2014/main" id="{C95DF675-B4C8-45BD-BA97-CE0C8F0476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7917" y="4846538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4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Und hier der Untertitel</a:t>
            </a:r>
          </a:p>
        </p:txBody>
      </p:sp>
    </p:spTree>
    <p:extLst>
      <p:ext uri="{BB962C8B-B14F-4D97-AF65-F5344CB8AC3E}">
        <p14:creationId xmlns:p14="http://schemas.microsoft.com/office/powerpoint/2010/main" val="20522613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 ohne Stö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A88FFF8B-ED51-744E-8DF4-9622A2864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56" t="28058" r="7677" b="28323"/>
          <a:stretch/>
        </p:blipFill>
        <p:spPr>
          <a:xfrm>
            <a:off x="0" y="0"/>
            <a:ext cx="12192000" cy="342009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06B93E2-D082-9147-AAA9-478203422E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7248" y="5614499"/>
            <a:ext cx="2394752" cy="929164"/>
          </a:xfrm>
          <a:prstGeom prst="rect">
            <a:avLst/>
          </a:prstGeom>
        </p:spPr>
      </p:pic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232C229E-CFC6-4350-9327-522003B3CCF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917" y="6339679"/>
            <a:ext cx="7250173" cy="18493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Thema der Präsentation | Name | Datum</a:t>
            </a:r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5DD62B81-1A73-4122-8AD7-A72448ACACB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7917" y="4331695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3600" b="1" i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Hier steht der Titel</a:t>
            </a:r>
          </a:p>
        </p:txBody>
      </p:sp>
      <p:sp>
        <p:nvSpPr>
          <p:cNvPr id="17" name="Textplatzhalter 7">
            <a:extLst>
              <a:ext uri="{FF2B5EF4-FFF2-40B4-BE49-F238E27FC236}">
                <a16:creationId xmlns:a16="http://schemas.microsoft.com/office/drawing/2014/main" id="{C95DF675-B4C8-45BD-BA97-CE0C8F0476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7917" y="4846538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4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Und hier der Untertitel</a:t>
            </a:r>
          </a:p>
        </p:txBody>
      </p:sp>
    </p:spTree>
    <p:extLst>
      <p:ext uri="{BB962C8B-B14F-4D97-AF65-F5344CB8AC3E}">
        <p14:creationId xmlns:p14="http://schemas.microsoft.com/office/powerpoint/2010/main" val="40371800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se/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044CE882-CE30-3B40-860C-E829BA82C7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25" name="Textplatzhalter 9">
            <a:extLst>
              <a:ext uri="{FF2B5EF4-FFF2-40B4-BE49-F238E27FC236}">
                <a16:creationId xmlns:a16="http://schemas.microsoft.com/office/drawing/2014/main" id="{F4F1D500-EEDF-5D45-9F72-99CFAE09FF9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517" y="742821"/>
            <a:ext cx="9783763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BA26D613-D48B-455A-85EC-686254BCC3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3517" y="2004646"/>
            <a:ext cx="11157438" cy="3182816"/>
          </a:xfrm>
          <a:prstGeom prst="rect">
            <a:avLst/>
          </a:prstGeom>
        </p:spPr>
        <p:txBody>
          <a:bodyPr lIns="0" tIns="36000"/>
          <a:lstStyle>
            <a:lvl1pPr marL="0" indent="0" algn="ctr">
              <a:lnSpc>
                <a:spcPct val="100000"/>
              </a:lnSpc>
              <a:buNone/>
              <a:defRPr sz="3200" b="1" i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Hier kann eine These, ein Zitat oder Ähnliches stehen.</a:t>
            </a:r>
          </a:p>
          <a:p>
            <a:endParaRPr lang="de-DE" dirty="0"/>
          </a:p>
          <a:p>
            <a:r>
              <a:rPr lang="de-DE" dirty="0"/>
              <a:t>„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. </a:t>
            </a:r>
            <a:r>
              <a:rPr lang="de-DE" dirty="0" err="1"/>
              <a:t>Qui</a:t>
            </a:r>
            <a:r>
              <a:rPr lang="de-DE" dirty="0"/>
              <a:t> </a:t>
            </a:r>
            <a:r>
              <a:rPr lang="de-DE" dirty="0" err="1"/>
              <a:t>sunt</a:t>
            </a:r>
            <a:r>
              <a:rPr lang="de-DE" dirty="0"/>
              <a:t> et </a:t>
            </a:r>
            <a:r>
              <a:rPr lang="de-DE" dirty="0" err="1"/>
              <a:t>endipsum</a:t>
            </a:r>
            <a:r>
              <a:rPr lang="de-DE" dirty="0"/>
              <a:t> </a:t>
            </a:r>
            <a:r>
              <a:rPr lang="de-DE" dirty="0" err="1"/>
              <a:t>rae</a:t>
            </a:r>
            <a:r>
              <a:rPr lang="de-DE" dirty="0"/>
              <a:t> </a:t>
            </a:r>
            <a:r>
              <a:rPr lang="de-DE" dirty="0" err="1"/>
              <a:t>pratemo</a:t>
            </a:r>
            <a:r>
              <a:rPr lang="de-DE" dirty="0"/>
              <a:t> </a:t>
            </a:r>
            <a:r>
              <a:rPr lang="de-DE" dirty="0" err="1"/>
              <a:t>uptas</a:t>
            </a:r>
            <a:r>
              <a:rPr lang="de-DE" dirty="0"/>
              <a:t> </a:t>
            </a:r>
            <a:r>
              <a:rPr lang="de-DE" dirty="0" err="1"/>
              <a:t>dipsum</a:t>
            </a:r>
            <a:r>
              <a:rPr lang="de-DE" dirty="0"/>
              <a:t>.“</a:t>
            </a:r>
          </a:p>
        </p:txBody>
      </p:sp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2DF06919-89E5-4472-B2E8-DB4B29FEC7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47A5D4AE-A541-4B5B-A537-E5542D8331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7469" y="5294171"/>
            <a:ext cx="4673486" cy="80679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285750" indent="-285750">
              <a:buFont typeface="Symbol" panose="05050102010706020507" pitchFamily="18" charset="2"/>
              <a:buChar char="-"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b="1" i="1" dirty="0">
                <a:solidFill>
                  <a:schemeClr val="tx2"/>
                </a:solidFill>
              </a:rPr>
              <a:t>Max Mustermann (2021) </a:t>
            </a:r>
            <a:br>
              <a:rPr lang="de-DE" b="1" i="1" dirty="0">
                <a:solidFill>
                  <a:schemeClr val="tx2"/>
                </a:solidFill>
              </a:rPr>
            </a:br>
            <a:r>
              <a:rPr lang="de-DE" b="1" i="1" dirty="0">
                <a:solidFill>
                  <a:schemeClr val="tx2"/>
                </a:solidFill>
              </a:rPr>
              <a:t>(</a:t>
            </a:r>
            <a:r>
              <a:rPr lang="de-DE" b="1" i="1" dirty="0" err="1">
                <a:solidFill>
                  <a:schemeClr val="tx2"/>
                </a:solidFill>
              </a:rPr>
              <a:t>mgl</a:t>
            </a:r>
            <a:r>
              <a:rPr lang="de-DE" b="1" i="1" dirty="0">
                <a:solidFill>
                  <a:schemeClr val="tx2"/>
                </a:solidFill>
              </a:rPr>
              <a:t>. Platz zur Nennung des Autors/der Quelle)</a:t>
            </a:r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A30A4E1D-A8BD-4AE6-AF96-B3326E0BB3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4813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1823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2F82C07-6DE1-F344-86D9-DAA22A3D2E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C4FE7671-3EC3-224F-B337-ABA54D728E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605" y="2769576"/>
            <a:ext cx="11148032" cy="3200401"/>
          </a:xfrm>
          <a:prstGeom prst="rect">
            <a:avLst/>
          </a:prstGeom>
        </p:spPr>
        <p:txBody>
          <a:bodyPr lIns="0">
            <a:normAutofit/>
          </a:bodyPr>
          <a:lstStyle>
            <a:lvl1pPr marL="514350" indent="-514350">
              <a:buClr>
                <a:schemeClr val="tx2"/>
              </a:buClr>
              <a:buFont typeface="+mj-lt"/>
              <a:buAutoNum type="arabicPeriod"/>
              <a:defRPr sz="2400" b="1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9" name="Textplatzhalter 9">
            <a:extLst>
              <a:ext uri="{FF2B5EF4-FFF2-40B4-BE49-F238E27FC236}">
                <a16:creationId xmlns:a16="http://schemas.microsoft.com/office/drawing/2014/main" id="{F16C3CFB-FE69-6545-885C-4165788BAD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3431" y="743423"/>
            <a:ext cx="9807531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9634BD4E-680A-4E19-B1E1-D3FB719288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DF92031C-BE38-408A-BC20-82554C4685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430" y="1393992"/>
            <a:ext cx="9807531" cy="45710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32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Hier steht der Titel der Folie</a:t>
            </a:r>
            <a:endParaRPr lang="de-DE" dirty="0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770B8977-8240-4ECD-BA8D-859263BB1C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3605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355016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inks/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3403BD62-9AAE-7F46-879F-7A8ED05EB5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17" name="Textplatzhalter 9">
            <a:extLst>
              <a:ext uri="{FF2B5EF4-FFF2-40B4-BE49-F238E27FC236}">
                <a16:creationId xmlns:a16="http://schemas.microsoft.com/office/drawing/2014/main" id="{0C6FB35F-B078-8044-961B-2F650A3166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3431" y="735956"/>
            <a:ext cx="9798738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1" name="Diagrammplatzhalter 23">
            <a:extLst>
              <a:ext uri="{FF2B5EF4-FFF2-40B4-BE49-F238E27FC236}">
                <a16:creationId xmlns:a16="http://schemas.microsoft.com/office/drawing/2014/main" id="{65E1444D-1AF9-410A-A6A0-43D97620A93A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474781" y="2760784"/>
            <a:ext cx="5202406" cy="32050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0D9D3537-02D5-4654-90A3-19C3E08CC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B82E7D4A-CA30-4937-BD9C-853E1C7562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430" y="1393992"/>
            <a:ext cx="9807531" cy="45710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32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Hier steht der Titel der Folie</a:t>
            </a:r>
            <a:endParaRPr lang="de-DE" dirty="0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EC58EF76-B80E-4328-BC2C-06220031A7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3431" y="2769577"/>
            <a:ext cx="5191569" cy="3213832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249B3CF1-443C-4564-8FB7-6CB211E8529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65989" y="6034404"/>
            <a:ext cx="5211198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8" name="Datumsplatzhalter 3">
            <a:extLst>
              <a:ext uri="{FF2B5EF4-FFF2-40B4-BE49-F238E27FC236}">
                <a16:creationId xmlns:a16="http://schemas.microsoft.com/office/drawing/2014/main" id="{1BB9A16A-52DB-4754-8079-3F75B5D192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4813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44009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/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9">
            <a:extLst>
              <a:ext uri="{FF2B5EF4-FFF2-40B4-BE49-F238E27FC236}">
                <a16:creationId xmlns:a16="http://schemas.microsoft.com/office/drawing/2014/main" id="{FE5202F2-04B3-4D49-9FC6-7B2C5C75157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3431" y="735956"/>
            <a:ext cx="9798738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8" name="Textplatzhalter 16">
            <a:extLst>
              <a:ext uri="{FF2B5EF4-FFF2-40B4-BE49-F238E27FC236}">
                <a16:creationId xmlns:a16="http://schemas.microsoft.com/office/drawing/2014/main" id="{4C80EF50-F692-4A18-A8DB-11CA78A7FB4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8208" y="2769577"/>
            <a:ext cx="5200361" cy="3191546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1" name="Diagrammplatzhalter 23">
            <a:extLst>
              <a:ext uri="{FF2B5EF4-FFF2-40B4-BE49-F238E27FC236}">
                <a16:creationId xmlns:a16="http://schemas.microsoft.com/office/drawing/2014/main" id="{109F0AB7-B6BB-4B76-806A-FE5D8277C296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523430" y="2769577"/>
            <a:ext cx="5200361" cy="31915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2" name="Textplatzhalter 16">
            <a:extLst>
              <a:ext uri="{FF2B5EF4-FFF2-40B4-BE49-F238E27FC236}">
                <a16:creationId xmlns:a16="http://schemas.microsoft.com/office/drawing/2014/main" id="{6B052AD5-DE99-45E5-9909-A2E90CE96B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430" y="1393992"/>
            <a:ext cx="9807531" cy="45710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32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Hier steht der Titel der Folie</a:t>
            </a:r>
            <a:endParaRPr lang="de-DE" dirty="0"/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59934B73-FF01-4B60-A2C1-32487D0C03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7ED832D7-2504-48DA-96D8-785298C310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2593" y="6025526"/>
            <a:ext cx="5211198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D5A087BE-3CB2-4E62-944B-F8DDBDAA07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3605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98736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inks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1">
            <a:extLst>
              <a:ext uri="{FF2B5EF4-FFF2-40B4-BE49-F238E27FC236}">
                <a16:creationId xmlns:a16="http://schemas.microsoft.com/office/drawing/2014/main" id="{8BD933A8-00C1-461E-B40C-B2657A3418A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477001" y="2769577"/>
            <a:ext cx="5191567" cy="32138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AC7A2453-FC4C-48C1-ACD7-7C7C75BDBA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2769577"/>
            <a:ext cx="5191569" cy="3213832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4" name="Foliennummernplatzhalter 5">
            <a:extLst>
              <a:ext uri="{FF2B5EF4-FFF2-40B4-BE49-F238E27FC236}">
                <a16:creationId xmlns:a16="http://schemas.microsoft.com/office/drawing/2014/main" id="{140A60AA-7D17-47FA-BBF7-F186C9E205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7" name="Textplatzhalter 9">
            <a:extLst>
              <a:ext uri="{FF2B5EF4-FFF2-40B4-BE49-F238E27FC236}">
                <a16:creationId xmlns:a16="http://schemas.microsoft.com/office/drawing/2014/main" id="{8CA294A7-7DE0-4ECE-A217-123C534719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3431" y="735956"/>
            <a:ext cx="9798738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D991E86B-72BC-44BE-80CA-11C8D70B7A7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430" y="1393992"/>
            <a:ext cx="9807531" cy="45710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32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Hier steht der Titel der Folie</a:t>
            </a:r>
            <a:endParaRPr lang="de-DE" dirty="0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61D707CD-5090-48D8-ACF5-CD705D029D4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65989" y="6034404"/>
            <a:ext cx="5211198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57129B52-74EC-4F1A-82FD-C3C784FCD3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3605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10307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rechts/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D6404973-A7E5-49FB-B90B-0CD3B5B75A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A668B703-F1E1-4043-A8AB-94970A2DFD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432" y="1476381"/>
            <a:ext cx="5185252" cy="708536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24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Kleine Headline, die über </a:t>
            </a:r>
            <a:br>
              <a:rPr lang="de-DE" b="1" dirty="0"/>
            </a:br>
            <a:r>
              <a:rPr lang="de-DE" b="1" dirty="0"/>
              <a:t>mehrere Zeilen läuft.</a:t>
            </a:r>
            <a:endParaRPr lang="de-DE" dirty="0"/>
          </a:p>
        </p:txBody>
      </p:sp>
      <p:sp>
        <p:nvSpPr>
          <p:cNvPr id="19" name="Textplatzhalter 16">
            <a:extLst>
              <a:ext uri="{FF2B5EF4-FFF2-40B4-BE49-F238E27FC236}">
                <a16:creationId xmlns:a16="http://schemas.microsoft.com/office/drawing/2014/main" id="{173BCB30-13A3-48A7-9DDD-B29831849B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433" y="5102795"/>
            <a:ext cx="5202835" cy="860949"/>
          </a:xfrm>
          <a:prstGeom prst="rect">
            <a:avLst/>
          </a:prstGeom>
          <a:solidFill>
            <a:schemeClr val="bg2"/>
          </a:solidFill>
        </p:spPr>
        <p:txBody>
          <a:bodyPr lIns="144000" tIns="144000" rIns="144000" bIns="144000"/>
          <a:lstStyle>
            <a:lvl1pPr marL="0" indent="0">
              <a:lnSpc>
                <a:spcPts val="2400"/>
              </a:lnSpc>
              <a:spcBef>
                <a:spcPts val="1400"/>
              </a:spcBef>
              <a:buNone/>
              <a:defRPr sz="1600"/>
            </a:lvl1pPr>
          </a:lstStyle>
          <a:p>
            <a:r>
              <a:rPr lang="de-DE" dirty="0"/>
              <a:t>Ein kleiner, hervorgehobener Textbereich, der über eine oder mehrere Zeilen läuft.</a:t>
            </a:r>
          </a:p>
        </p:txBody>
      </p:sp>
      <p:sp>
        <p:nvSpPr>
          <p:cNvPr id="20" name="Bildplatzhalter 21">
            <a:extLst>
              <a:ext uri="{FF2B5EF4-FFF2-40B4-BE49-F238E27FC236}">
                <a16:creationId xmlns:a16="http://schemas.microsoft.com/office/drawing/2014/main" id="{A2E33AB7-28B1-4C81-B4B1-D6E8C11D16B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483318" y="1476381"/>
            <a:ext cx="5194043" cy="45023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23" name="Textplatzhalter 9">
            <a:extLst>
              <a:ext uri="{FF2B5EF4-FFF2-40B4-BE49-F238E27FC236}">
                <a16:creationId xmlns:a16="http://schemas.microsoft.com/office/drawing/2014/main" id="{B32B2AC3-7E06-4E86-A51E-DF610CECF7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3431" y="735956"/>
            <a:ext cx="9798738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D639AFEE-448B-489D-8E04-C2CD547B71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2769577"/>
            <a:ext cx="5191569" cy="3213832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E9CBE364-39B1-4D75-A202-B7F7A3E9054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65989" y="6034404"/>
            <a:ext cx="5211198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4E3647C9-4BE6-4DF4-B3B0-9B716E1014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3605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30272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Bilder/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liennummernplatzhalter 5">
            <a:extLst>
              <a:ext uri="{FF2B5EF4-FFF2-40B4-BE49-F238E27FC236}">
                <a16:creationId xmlns:a16="http://schemas.microsoft.com/office/drawing/2014/main" id="{C695CB49-51CE-4BE6-B298-88CC2DAA4D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Bildplatzhalter 21">
            <a:extLst>
              <a:ext uri="{FF2B5EF4-FFF2-40B4-BE49-F238E27FC236}">
                <a16:creationId xmlns:a16="http://schemas.microsoft.com/office/drawing/2014/main" id="{CECEAB8F-527A-401C-ABA3-FAB64A6BE3F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14639" y="1995854"/>
            <a:ext cx="2543454" cy="39708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5" name="Bildplatzhalter 21">
            <a:extLst>
              <a:ext uri="{FF2B5EF4-FFF2-40B4-BE49-F238E27FC236}">
                <a16:creationId xmlns:a16="http://schemas.microsoft.com/office/drawing/2014/main" id="{BCBA297D-F116-480E-BBDB-F42A46CAEE4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178125" y="1995854"/>
            <a:ext cx="2543454" cy="39708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20" name="Textplatzhalter 16">
            <a:extLst>
              <a:ext uri="{FF2B5EF4-FFF2-40B4-BE49-F238E27FC236}">
                <a16:creationId xmlns:a16="http://schemas.microsoft.com/office/drawing/2014/main" id="{B8A6F78A-EBD6-4F9E-9DCB-260CC7D392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0422" y="2760785"/>
            <a:ext cx="5206939" cy="1881553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21" name="Textplatzhalter 16">
            <a:extLst>
              <a:ext uri="{FF2B5EF4-FFF2-40B4-BE49-F238E27FC236}">
                <a16:creationId xmlns:a16="http://schemas.microsoft.com/office/drawing/2014/main" id="{AA7977F0-A4BE-4586-87C7-F42FA7B132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70424" y="4879731"/>
            <a:ext cx="5206938" cy="1078209"/>
          </a:xfrm>
          <a:prstGeom prst="rect">
            <a:avLst/>
          </a:prstGeom>
          <a:solidFill>
            <a:schemeClr val="bg2"/>
          </a:solidFill>
        </p:spPr>
        <p:txBody>
          <a:bodyPr lIns="144000" tIns="144000" rIns="144000" bIns="144000"/>
          <a:lstStyle>
            <a:lvl1pPr marL="0" indent="0">
              <a:lnSpc>
                <a:spcPts val="2400"/>
              </a:lnSpc>
              <a:spcBef>
                <a:spcPts val="1400"/>
              </a:spcBef>
              <a:buNone/>
              <a:defRPr sz="1600"/>
            </a:lvl1pPr>
          </a:lstStyle>
          <a:p>
            <a:r>
              <a:rPr lang="de-DE" dirty="0"/>
              <a:t>Ein kleiner, hervorgehobener Textbereich, der über eine oder mehrere Zeilen läuft.</a:t>
            </a:r>
          </a:p>
        </p:txBody>
      </p:sp>
      <p:sp>
        <p:nvSpPr>
          <p:cNvPr id="25" name="Textplatzhalter 9">
            <a:extLst>
              <a:ext uri="{FF2B5EF4-FFF2-40B4-BE49-F238E27FC236}">
                <a16:creationId xmlns:a16="http://schemas.microsoft.com/office/drawing/2014/main" id="{96BE332B-1F22-4CA8-BE95-7B0FAE61E3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3431" y="735956"/>
            <a:ext cx="9798738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AF867608-C468-4051-BBB1-39C22B1C2B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3605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C175333-247B-425C-8F60-BE1518FECEA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4072" y="6037609"/>
            <a:ext cx="2543454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D3756B65-4B85-4FD1-8D3C-3839CCD228F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78125" y="6038758"/>
            <a:ext cx="2543454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</p:spTree>
    <p:extLst>
      <p:ext uri="{BB962C8B-B14F-4D97-AF65-F5344CB8AC3E}">
        <p14:creationId xmlns:p14="http://schemas.microsoft.com/office/powerpoint/2010/main" val="40831604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6">
            <a:extLst>
              <a:ext uri="{FF2B5EF4-FFF2-40B4-BE49-F238E27FC236}">
                <a16:creationId xmlns:a16="http://schemas.microsoft.com/office/drawing/2014/main" id="{0D978528-6A6D-ED4A-AAF6-77DF85D6271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7823" y="3907278"/>
            <a:ext cx="5185022" cy="2053905"/>
          </a:xfrm>
          <a:prstGeom prst="rect">
            <a:avLst/>
          </a:prstGeom>
          <a:solidFill>
            <a:schemeClr val="bg2"/>
          </a:solidFill>
        </p:spPr>
        <p:txBody>
          <a:bodyPr lIns="144000" tIns="144000" rIns="144000" bIns="14400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4" name="Textplatzhalter 16">
            <a:extLst>
              <a:ext uri="{FF2B5EF4-FFF2-40B4-BE49-F238E27FC236}">
                <a16:creationId xmlns:a16="http://schemas.microsoft.com/office/drawing/2014/main" id="{C3ABC3CE-9C0E-7340-85EB-AD55A2C74AC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7600" y="3038039"/>
            <a:ext cx="5199762" cy="708536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16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Kleiner Einleitungstext </a:t>
            </a:r>
            <a:endParaRPr lang="de-DE" dirty="0"/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C781AF8B-F25D-C74E-9233-093F874311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4638" y="2769577"/>
            <a:ext cx="5199539" cy="323556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600"/>
              </a:spcBef>
              <a:buNone/>
              <a:defRPr sz="1600"/>
            </a:lvl1pPr>
          </a:lstStyle>
          <a:p>
            <a:r>
              <a:rPr lang="de-DE" dirty="0"/>
              <a:t>Textbereich</a:t>
            </a:r>
          </a:p>
        </p:txBody>
      </p:sp>
      <p:sp>
        <p:nvSpPr>
          <p:cNvPr id="12" name="Foliennummernplatzhalter 5">
            <a:extLst>
              <a:ext uri="{FF2B5EF4-FFF2-40B4-BE49-F238E27FC236}">
                <a16:creationId xmlns:a16="http://schemas.microsoft.com/office/drawing/2014/main" id="{27B93628-5CF3-4A22-9955-B96BD1AE27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Textplatzhalter 9">
            <a:extLst>
              <a:ext uri="{FF2B5EF4-FFF2-40B4-BE49-F238E27FC236}">
                <a16:creationId xmlns:a16="http://schemas.microsoft.com/office/drawing/2014/main" id="{2D84D960-B3FB-47E0-863D-B650E7F3673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3431" y="735956"/>
            <a:ext cx="9798738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7A516F84-AF18-47B3-A7D3-67F8845E5F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3605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11219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9963F4C2-B1EA-7247-9D81-1D35413B57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3431" y="1491449"/>
            <a:ext cx="11159584" cy="38060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69EF2B0F-8C07-4646-A2D8-CAA8500C07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297" y="5366552"/>
            <a:ext cx="11162548" cy="60565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16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Bildbeschreibung</a:t>
            </a:r>
            <a:endParaRPr lang="de-DE" dirty="0"/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F456F27E-B3C5-42D1-ADE7-4D1500C1D5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3431" y="735956"/>
            <a:ext cx="9798738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3" name="Foliennummernplatzhalter 5">
            <a:extLst>
              <a:ext uri="{FF2B5EF4-FFF2-40B4-BE49-F238E27FC236}">
                <a16:creationId xmlns:a16="http://schemas.microsoft.com/office/drawing/2014/main" id="{AE28275E-9F01-46AB-B419-EC3470E98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741F0D4F-7EE0-4B20-8360-4BE8604890F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639" y="6034404"/>
            <a:ext cx="11162548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A335CA81-98AC-4B53-8EBF-2E304176A6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3605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0552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Fokus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3815A0E-B306-7340-A5C3-043234B683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06B93E2-D082-9147-AAA9-478203422E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7248" y="5614499"/>
            <a:ext cx="2394752" cy="929164"/>
          </a:xfrm>
          <a:prstGeom prst="rect">
            <a:avLst/>
          </a:prstGeom>
        </p:spPr>
      </p:pic>
      <p:sp>
        <p:nvSpPr>
          <p:cNvPr id="7" name="Textplatzhalter 7">
            <a:extLst>
              <a:ext uri="{FF2B5EF4-FFF2-40B4-BE49-F238E27FC236}">
                <a16:creationId xmlns:a16="http://schemas.microsoft.com/office/drawing/2014/main" id="{B19F4576-4A35-4FD0-B298-96677A3FB52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7917" y="6358729"/>
            <a:ext cx="7250173" cy="18493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Thema der Präsentation | Name | Datum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74E7118B-E20F-4053-A036-BE29FAA3903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7917" y="4331695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3600" b="1" i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Hier steht der Titel</a:t>
            </a:r>
          </a:p>
        </p:txBody>
      </p:sp>
      <p:sp>
        <p:nvSpPr>
          <p:cNvPr id="9" name="Textplatzhalter 7">
            <a:extLst>
              <a:ext uri="{FF2B5EF4-FFF2-40B4-BE49-F238E27FC236}">
                <a16:creationId xmlns:a16="http://schemas.microsoft.com/office/drawing/2014/main" id="{D2C9BD5D-32EA-4724-AA80-9DED5DFF27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7917" y="4846538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4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Und hier der Untertitel</a:t>
            </a:r>
          </a:p>
        </p:txBody>
      </p:sp>
    </p:spTree>
    <p:extLst>
      <p:ext uri="{BB962C8B-B14F-4D97-AF65-F5344CB8AC3E}">
        <p14:creationId xmlns:p14="http://schemas.microsoft.com/office/powerpoint/2010/main" val="24207203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bild links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6F34096C-70FB-458B-AEB6-16939A2E9E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extplatzhalter 9">
            <a:extLst>
              <a:ext uri="{FF2B5EF4-FFF2-40B4-BE49-F238E27FC236}">
                <a16:creationId xmlns:a16="http://schemas.microsoft.com/office/drawing/2014/main" id="{92ABBF87-C11A-4DC9-A2FB-288658D4B2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8023" y="735956"/>
            <a:ext cx="3844146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5" name="Bildplatzhalter 21">
            <a:extLst>
              <a:ext uri="{FF2B5EF4-FFF2-40B4-BE49-F238E27FC236}">
                <a16:creationId xmlns:a16="http://schemas.microsoft.com/office/drawing/2014/main" id="{18A936F6-6A00-41C9-9C1E-B1710ABB38F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1467072"/>
            <a:ext cx="6096000" cy="5390927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6" name="Textplatzhalter 16">
            <a:extLst>
              <a:ext uri="{FF2B5EF4-FFF2-40B4-BE49-F238E27FC236}">
                <a16:creationId xmlns:a16="http://schemas.microsoft.com/office/drawing/2014/main" id="{7B2B8F8B-EA89-4AB7-AAA2-05987ECFD0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8023" y="1467073"/>
            <a:ext cx="5184822" cy="708536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24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Kleine Headline, die über mehrere Zeilen läuft.</a:t>
            </a:r>
            <a:endParaRPr lang="de-DE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948D2F5B-7214-40AA-846E-DC0F0EBA598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8023" y="2769577"/>
            <a:ext cx="5184822" cy="3209192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47148FDA-ADBC-40FB-9225-2504B4364A1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65989" y="6034404"/>
            <a:ext cx="5184822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6922CFD8-CBFF-4424-9AAF-EEAE9E189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78023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95848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Voll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9">
            <a:extLst>
              <a:ext uri="{FF2B5EF4-FFF2-40B4-BE49-F238E27FC236}">
                <a16:creationId xmlns:a16="http://schemas.microsoft.com/office/drawing/2014/main" id="{72218377-B16C-4ADE-9254-11AE7F7B17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3431" y="735956"/>
            <a:ext cx="9798738" cy="35700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5" name="Bildplatzhalter 21">
            <a:extLst>
              <a:ext uri="{FF2B5EF4-FFF2-40B4-BE49-F238E27FC236}">
                <a16:creationId xmlns:a16="http://schemas.microsoft.com/office/drawing/2014/main" id="{5062BE4E-EFB8-4E09-8BF8-F6A351C5E27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482576" y="1469492"/>
            <a:ext cx="5709424" cy="5388508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16" name="Textplatzhalter 16">
            <a:extLst>
              <a:ext uri="{FF2B5EF4-FFF2-40B4-BE49-F238E27FC236}">
                <a16:creationId xmlns:a16="http://schemas.microsoft.com/office/drawing/2014/main" id="{52A041DA-1614-4AED-8C45-8166F744F6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0276" y="1469492"/>
            <a:ext cx="5189149" cy="708536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24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Kleine Headline, die über mehrere Zeilen läuft.</a:t>
            </a:r>
            <a:endParaRPr lang="de-DE" dirty="0"/>
          </a:p>
        </p:txBody>
      </p:sp>
      <p:sp>
        <p:nvSpPr>
          <p:cNvPr id="19" name="Foliennummernplatzhalter 5">
            <a:extLst>
              <a:ext uri="{FF2B5EF4-FFF2-40B4-BE49-F238E27FC236}">
                <a16:creationId xmlns:a16="http://schemas.microsoft.com/office/drawing/2014/main" id="{3AB106B3-4AE8-4E3C-AA5A-475711E291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84269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extplatzhalter 16">
            <a:extLst>
              <a:ext uri="{FF2B5EF4-FFF2-40B4-BE49-F238E27FC236}">
                <a16:creationId xmlns:a16="http://schemas.microsoft.com/office/drawing/2014/main" id="{8C36D524-CAD5-4671-8A80-68C200CE10F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2769577"/>
            <a:ext cx="5191569" cy="3213832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7FAB2470-AC9A-41E0-9801-3B29CCA6E1D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7855" y="6034404"/>
            <a:ext cx="5191569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D72D043A-FC61-4F9C-AC95-866611FB54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3605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505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eigenem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B9AFAE9-3AA6-ED47-8416-9A8C4416F2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3411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B999182-371D-BA4A-A2D5-B547351F50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7248" y="5614499"/>
            <a:ext cx="2394752" cy="929164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02C99D7-65BF-4586-A00E-BC048649D47D}"/>
              </a:ext>
            </a:extLst>
          </p:cNvPr>
          <p:cNvCxnSpPr>
            <a:cxnSpLocks/>
          </p:cNvCxnSpPr>
          <p:nvPr userDrawn="1"/>
        </p:nvCxnSpPr>
        <p:spPr>
          <a:xfrm>
            <a:off x="0" y="729762"/>
            <a:ext cx="839665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0DD2E7E-2DE8-49A6-8A34-248F2114932D}"/>
              </a:ext>
            </a:extLst>
          </p:cNvPr>
          <p:cNvCxnSpPr>
            <a:cxnSpLocks/>
          </p:cNvCxnSpPr>
          <p:nvPr userDrawn="1"/>
        </p:nvCxnSpPr>
        <p:spPr>
          <a:xfrm>
            <a:off x="8396654" y="697832"/>
            <a:ext cx="0" cy="4806153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7C6C2283-29B0-4F33-AE35-3B5A7EF02B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7917" y="6339679"/>
            <a:ext cx="7250173" cy="18493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Thema der Präsentation | Name | Datum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478DCDD0-3693-403A-96AD-55E172535B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7917" y="4331695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3600" b="1" i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Hier steht der Titel</a:t>
            </a:r>
          </a:p>
        </p:txBody>
      </p:sp>
      <p:sp>
        <p:nvSpPr>
          <p:cNvPr id="13" name="Textplatzhalter 7">
            <a:extLst>
              <a:ext uri="{FF2B5EF4-FFF2-40B4-BE49-F238E27FC236}">
                <a16:creationId xmlns:a16="http://schemas.microsoft.com/office/drawing/2014/main" id="{0115D0F2-BEFD-4174-8000-2A6C4FD74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7917" y="4846538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4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Und hier der Untertitel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605D841-6F7D-489C-B0FF-DAF2A91D6ADB}"/>
              </a:ext>
            </a:extLst>
          </p:cNvPr>
          <p:cNvCxnSpPr>
            <a:cxnSpLocks/>
          </p:cNvCxnSpPr>
          <p:nvPr userDrawn="1"/>
        </p:nvCxnSpPr>
        <p:spPr>
          <a:xfrm>
            <a:off x="1828800" y="5462955"/>
            <a:ext cx="656785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825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a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5D752C10-3DE1-A442-B6B9-3003175FEB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56" t="28058" r="7677" b="28323"/>
          <a:stretch/>
        </p:blipFill>
        <p:spPr>
          <a:xfrm>
            <a:off x="0" y="0"/>
            <a:ext cx="12192000" cy="3420094"/>
          </a:xfrm>
          <a:prstGeom prst="rect">
            <a:avLst/>
          </a:prstGeom>
        </p:spPr>
      </p:pic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47FCFAF-83A5-4DD0-9ED1-AA4C8A491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7917" y="4331695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3600" b="1" i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Hier steht das nächste Kapitel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ED6582C-2B17-40CF-A0CB-19BE175BC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7248" y="333912"/>
            <a:ext cx="2394752" cy="929164"/>
          </a:xfrm>
          <a:prstGeom prst="rect">
            <a:avLst/>
          </a:prstGeom>
        </p:spPr>
      </p:pic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A3A68E7C-6E27-4ED0-B836-D31A9EDF63F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7917" y="4846538"/>
            <a:ext cx="7250173" cy="476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24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Und hier der Untertitel</a:t>
            </a:r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FEF81942-DAFD-4553-BF35-D14697C3C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7" name="Datumsplatzhalter 3">
            <a:extLst>
              <a:ext uri="{FF2B5EF4-FFF2-40B4-BE49-F238E27FC236}">
                <a16:creationId xmlns:a16="http://schemas.microsoft.com/office/drawing/2014/main" id="{42FE0EA9-83C9-4571-BCE3-F8D1C38089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9154" y="6338181"/>
            <a:ext cx="1326022" cy="365125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1504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A88FFF8B-ED51-744E-8DF4-9622A2864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856" t="28058" r="7677" b="28323"/>
          <a:stretch/>
        </p:blipFill>
        <p:spPr>
          <a:xfrm>
            <a:off x="0" y="0"/>
            <a:ext cx="12192000" cy="342009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06B93E2-D082-9147-AAA9-478203422E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7248" y="5614499"/>
            <a:ext cx="2394752" cy="929164"/>
          </a:xfrm>
          <a:prstGeom prst="rect">
            <a:avLst/>
          </a:prstGeom>
        </p:spPr>
      </p:pic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BF587E22-291E-0E45-A5CD-292399E38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7917" y="4341548"/>
            <a:ext cx="9040617" cy="5212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3600" b="1" i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Vielen Dank für Ihre Aufmerksamkeit!</a:t>
            </a:r>
          </a:p>
        </p:txBody>
      </p:sp>
      <p:sp>
        <p:nvSpPr>
          <p:cNvPr id="13" name="Textplatzhalter 7">
            <a:extLst>
              <a:ext uri="{FF2B5EF4-FFF2-40B4-BE49-F238E27FC236}">
                <a16:creationId xmlns:a16="http://schemas.microsoft.com/office/drawing/2014/main" id="{46914BE9-DCB8-F747-8591-1070CC427ED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7917" y="5093270"/>
            <a:ext cx="9040617" cy="52122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Name | Kontaktinformationen</a:t>
            </a:r>
          </a:p>
        </p:txBody>
      </p:sp>
      <p:sp>
        <p:nvSpPr>
          <p:cNvPr id="16" name="Textplatzhalter 7">
            <a:extLst>
              <a:ext uri="{FF2B5EF4-FFF2-40B4-BE49-F238E27FC236}">
                <a16:creationId xmlns:a16="http://schemas.microsoft.com/office/drawing/2014/main" id="{60F7E426-9BFE-B841-8E63-CF10C88CC0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1627" y="6339679"/>
            <a:ext cx="9085007" cy="18493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Thema der Präsentation | Datum</a:t>
            </a:r>
          </a:p>
        </p:txBody>
      </p:sp>
    </p:spTree>
    <p:extLst>
      <p:ext uri="{BB962C8B-B14F-4D97-AF65-F5344CB8AC3E}">
        <p14:creationId xmlns:p14="http://schemas.microsoft.com/office/powerpoint/2010/main" val="3070212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se/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platzhalter 9">
            <a:extLst>
              <a:ext uri="{FF2B5EF4-FFF2-40B4-BE49-F238E27FC236}">
                <a16:creationId xmlns:a16="http://schemas.microsoft.com/office/drawing/2014/main" id="{F4F1D500-EEDF-5D45-9F72-99CFAE09FF9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517" y="742821"/>
            <a:ext cx="9783763" cy="2406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C19F89-57D8-C94C-9355-8CF08B330A1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3517" y="2004646"/>
            <a:ext cx="11157438" cy="3182816"/>
          </a:xfrm>
          <a:prstGeom prst="rect">
            <a:avLst/>
          </a:prstGeom>
        </p:spPr>
        <p:txBody>
          <a:bodyPr lIns="0" tIns="36000"/>
          <a:lstStyle>
            <a:lvl1pPr marL="0" indent="0" algn="ctr">
              <a:lnSpc>
                <a:spcPct val="100000"/>
              </a:lnSpc>
              <a:buNone/>
              <a:defRPr sz="3200" b="1" i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Hier kann eine These, ein Zitat oder Ähnliches stehen.</a:t>
            </a:r>
          </a:p>
          <a:p>
            <a:endParaRPr lang="de-DE" dirty="0"/>
          </a:p>
          <a:p>
            <a:r>
              <a:rPr lang="de-DE" dirty="0"/>
              <a:t>„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amet</a:t>
            </a:r>
            <a:r>
              <a:rPr lang="de-DE" dirty="0"/>
              <a:t>. </a:t>
            </a:r>
            <a:r>
              <a:rPr lang="de-DE" dirty="0" err="1"/>
              <a:t>Qui</a:t>
            </a:r>
            <a:r>
              <a:rPr lang="de-DE" dirty="0"/>
              <a:t> </a:t>
            </a:r>
            <a:r>
              <a:rPr lang="de-DE" dirty="0" err="1"/>
              <a:t>sunt</a:t>
            </a:r>
            <a:r>
              <a:rPr lang="de-DE" dirty="0"/>
              <a:t> et </a:t>
            </a:r>
            <a:r>
              <a:rPr lang="de-DE" dirty="0" err="1"/>
              <a:t>endipsum</a:t>
            </a:r>
            <a:r>
              <a:rPr lang="de-DE" dirty="0"/>
              <a:t> </a:t>
            </a:r>
            <a:r>
              <a:rPr lang="de-DE" dirty="0" err="1"/>
              <a:t>rae</a:t>
            </a:r>
            <a:r>
              <a:rPr lang="de-DE" dirty="0"/>
              <a:t> </a:t>
            </a:r>
            <a:r>
              <a:rPr lang="de-DE" dirty="0" err="1"/>
              <a:t>pratemo</a:t>
            </a:r>
            <a:r>
              <a:rPr lang="de-DE" dirty="0"/>
              <a:t> </a:t>
            </a:r>
            <a:r>
              <a:rPr lang="de-DE" dirty="0" err="1"/>
              <a:t>uptas</a:t>
            </a:r>
            <a:r>
              <a:rPr lang="de-DE" dirty="0"/>
              <a:t> </a:t>
            </a:r>
            <a:r>
              <a:rPr lang="de-DE" dirty="0" err="1"/>
              <a:t>dipsum</a:t>
            </a:r>
            <a:r>
              <a:rPr lang="de-DE" dirty="0"/>
              <a:t>.“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74F90252-D3A9-4F32-84E0-E600A7C24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F967CFFC-AE87-44FD-8C20-A7F372B3E0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9154" y="6338181"/>
            <a:ext cx="1326022" cy="365125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2056F4E-484E-49F7-A71D-CA1FB7FEA6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17" name="Textplatzhalter 9">
            <a:extLst>
              <a:ext uri="{FF2B5EF4-FFF2-40B4-BE49-F238E27FC236}">
                <a16:creationId xmlns:a16="http://schemas.microsoft.com/office/drawing/2014/main" id="{1297C7A5-4B54-4635-BB86-59B91F9349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7469" y="5294171"/>
            <a:ext cx="4673486" cy="80679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285750" indent="-285750">
              <a:buFont typeface="Symbol" panose="05050102010706020507" pitchFamily="18" charset="2"/>
              <a:buChar char="-"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b="1" i="1" dirty="0">
                <a:solidFill>
                  <a:schemeClr val="tx2"/>
                </a:solidFill>
              </a:rPr>
              <a:t>Max Mustermann (2021) </a:t>
            </a:r>
            <a:br>
              <a:rPr lang="de-DE" b="1" i="1" dirty="0">
                <a:solidFill>
                  <a:schemeClr val="tx2"/>
                </a:solidFill>
              </a:rPr>
            </a:br>
            <a:r>
              <a:rPr lang="de-DE" b="1" i="1" dirty="0">
                <a:solidFill>
                  <a:schemeClr val="tx2"/>
                </a:solidFill>
              </a:rPr>
              <a:t>(</a:t>
            </a:r>
            <a:r>
              <a:rPr lang="de-DE" b="1" i="1" dirty="0" err="1">
                <a:solidFill>
                  <a:schemeClr val="tx2"/>
                </a:solidFill>
              </a:rPr>
              <a:t>mgl</a:t>
            </a:r>
            <a:r>
              <a:rPr lang="de-DE" b="1" i="1" dirty="0">
                <a:solidFill>
                  <a:schemeClr val="tx2"/>
                </a:solidFill>
              </a:rPr>
              <a:t>. Platz zur Nennung des Autors/der Quelle)</a:t>
            </a:r>
          </a:p>
        </p:txBody>
      </p:sp>
    </p:spTree>
    <p:extLst>
      <p:ext uri="{BB962C8B-B14F-4D97-AF65-F5344CB8AC3E}">
        <p14:creationId xmlns:p14="http://schemas.microsoft.com/office/powerpoint/2010/main" val="242179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16">
            <a:extLst>
              <a:ext uri="{FF2B5EF4-FFF2-40B4-BE49-F238E27FC236}">
                <a16:creationId xmlns:a16="http://schemas.microsoft.com/office/drawing/2014/main" id="{F33C14F2-7500-7E41-8F50-BA82B7E187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603" y="1374881"/>
            <a:ext cx="9810005" cy="45710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de-DE" sz="3200" b="1" smtClean="0">
                <a:solidFill>
                  <a:schemeClr val="tx2"/>
                </a:solidFill>
                <a:effectLst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Hier steht der Titel der Folie</a:t>
            </a:r>
            <a:endParaRPr lang="de-DE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C4FE7671-3EC3-224F-B337-ABA54D728E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691" y="2760954"/>
            <a:ext cx="11148032" cy="3222595"/>
          </a:xfrm>
          <a:prstGeom prst="rect">
            <a:avLst/>
          </a:prstGeom>
        </p:spPr>
        <p:txBody>
          <a:bodyPr lIns="0">
            <a:normAutofit/>
          </a:bodyPr>
          <a:lstStyle>
            <a:lvl1pPr marL="514350" indent="-514350">
              <a:buClr>
                <a:schemeClr val="tx2"/>
              </a:buClr>
              <a:buFont typeface="+mj-lt"/>
              <a:buAutoNum type="arabicPeriod"/>
              <a:defRPr sz="2400" b="1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A7635061-B703-5D4F-A78E-26870CCFAD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3430" y="743424"/>
            <a:ext cx="9810178" cy="24745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E062F8C4-DEBC-48C2-A180-F1A6208F9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61CE3FF-77A5-45E8-B008-627C9924FA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88360D66-1006-4356-980A-28041A4EFF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4813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0147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inks/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platzhalter 16">
            <a:extLst>
              <a:ext uri="{FF2B5EF4-FFF2-40B4-BE49-F238E27FC236}">
                <a16:creationId xmlns:a16="http://schemas.microsoft.com/office/drawing/2014/main" id="{6EDF304B-3327-8C44-A4B7-1BCFF6F9F6F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4813" y="2769832"/>
            <a:ext cx="5202406" cy="3195961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24" name="Diagrammplatzhalter 23">
            <a:extLst>
              <a:ext uri="{FF2B5EF4-FFF2-40B4-BE49-F238E27FC236}">
                <a16:creationId xmlns:a16="http://schemas.microsoft.com/office/drawing/2014/main" id="{A71B0928-53ED-164C-8F03-423FAF7A29FC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474781" y="2769832"/>
            <a:ext cx="5202406" cy="31959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9" name="Textplatzhalter 9">
            <a:extLst>
              <a:ext uri="{FF2B5EF4-FFF2-40B4-BE49-F238E27FC236}">
                <a16:creationId xmlns:a16="http://schemas.microsoft.com/office/drawing/2014/main" id="{6CB41462-1ECF-3446-99E1-B6E5DDE89C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517" y="742821"/>
            <a:ext cx="9801213" cy="2406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Überschrift/Thema/Kapitel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4E637541-5426-4AD9-BABE-2735975677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Datumsplatzhalter 3">
            <a:extLst>
              <a:ext uri="{FF2B5EF4-FFF2-40B4-BE49-F238E27FC236}">
                <a16:creationId xmlns:a16="http://schemas.microsoft.com/office/drawing/2014/main" id="{44353C7D-6483-4338-8AEA-B8001C7AD1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4813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3837CEFE-C114-453C-9289-7D496179F1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5F3EA48-B78C-422E-BD18-C82F830CBC7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65989" y="6034404"/>
            <a:ext cx="5211198" cy="2474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Quelle: Abbild X, Prometheus Archiv (Beispiel)</a:t>
            </a:r>
          </a:p>
        </p:txBody>
      </p:sp>
    </p:spTree>
    <p:extLst>
      <p:ext uri="{BB962C8B-B14F-4D97-AF65-F5344CB8AC3E}">
        <p14:creationId xmlns:p14="http://schemas.microsoft.com/office/powerpoint/2010/main" val="2636666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7610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7" r:id="rId2"/>
    <p:sldLayoutId id="2147483683" r:id="rId3"/>
    <p:sldLayoutId id="2147483668" r:id="rId4"/>
    <p:sldLayoutId id="2147483662" r:id="rId5"/>
    <p:sldLayoutId id="2147483669" r:id="rId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oliennummernplatzhalter 5">
            <a:extLst>
              <a:ext uri="{FF2B5EF4-FFF2-40B4-BE49-F238E27FC236}">
                <a16:creationId xmlns:a16="http://schemas.microsoft.com/office/drawing/2014/main" id="{90415D1A-64C7-4714-BF9B-88FB96EEC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7076" y="6338182"/>
            <a:ext cx="1435769" cy="247450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fld id="{CE4F77AF-5FC3-3742-9B04-C4967E118F6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43045A0-A5E9-49F3-9414-443F38FDCF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4813" y="6338181"/>
            <a:ext cx="1047657" cy="247451"/>
          </a:xfrm>
          <a:prstGeom prst="rect">
            <a:avLst/>
          </a:prstGeom>
        </p:spPr>
        <p:txBody>
          <a:bodyPr lIns="0"/>
          <a:lstStyle>
            <a:lvl1pPr>
              <a:defRPr sz="1400">
                <a:solidFill>
                  <a:schemeClr val="tx2"/>
                </a:solidFill>
              </a:defRPr>
            </a:lvl1pPr>
          </a:lstStyle>
          <a:p>
            <a:fld id="{03290FE3-1E38-4C48-907E-9E2C25AEE580}" type="datetime1">
              <a:rPr lang="de-DE" smtClean="0"/>
              <a:t>08.12.2025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32809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8" r:id="rId11"/>
    <p:sldLayoutId id="2147483695" r:id="rId12"/>
    <p:sldLayoutId id="2147483696" r:id="rId13"/>
    <p:sldLayoutId id="2147483699" r:id="rId1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7AA3CD42-A164-4245-8172-04C188B1CD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l="15431" t="24724" r="10393" b="55293"/>
          <a:stretch/>
        </p:blipFill>
        <p:spPr>
          <a:xfrm>
            <a:off x="3719744" y="0"/>
            <a:ext cx="8472256" cy="1283793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C72CAD6F-5183-0140-8567-01F04533F9DB}"/>
              </a:ext>
            </a:extLst>
          </p:cNvPr>
          <p:cNvSpPr/>
          <p:nvPr userDrawn="1"/>
        </p:nvSpPr>
        <p:spPr>
          <a:xfrm>
            <a:off x="0" y="0"/>
            <a:ext cx="8538437" cy="1283793"/>
          </a:xfrm>
          <a:prstGeom prst="rect">
            <a:avLst/>
          </a:prstGeom>
          <a:gradFill>
            <a:gsLst>
              <a:gs pos="0">
                <a:schemeClr val="tx2"/>
              </a:gs>
              <a:gs pos="32000">
                <a:schemeClr val="tx2"/>
              </a:gs>
              <a:gs pos="61000">
                <a:schemeClr val="tx2"/>
              </a:gs>
              <a:gs pos="100000">
                <a:schemeClr val="tx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15E2F793-CE50-0542-A539-516B182C0AB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493062" y="324284"/>
            <a:ext cx="1698938" cy="65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532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9" r:id="rId8"/>
    <p:sldLayoutId id="2147483680" r:id="rId9"/>
    <p:sldLayoutId id="2147483681" r:id="rId10"/>
    <p:sldLayoutId id="2147483682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lzheimer-forschung.de/demenz/diagnose/psychometrische-tests/mmst/" TargetMode="External"/><Relationship Id="rId13" Type="http://schemas.openxmlformats.org/officeDocument/2006/relationships/hyperlink" Target="https://www.slideserve.com/Jimmy/alzheimer-disease-assessment-scale-cognitive-subscale-adas-cog-11-item" TargetMode="External"/><Relationship Id="rId3" Type="http://schemas.openxmlformats.org/officeDocument/2006/relationships/hyperlink" Target="https://www.deutsche-alzheimer.de/fileadmin/Alz/pdf/factsheets/infoblatt1_haeufigkeit_demenzerkrankungen_dalzg.pdf?utm_source=chatgpt.com" TargetMode="External"/><Relationship Id="rId7" Type="http://schemas.openxmlformats.org/officeDocument/2006/relationships/hyperlink" Target="https://www.gesundheitsinformation.de/alzheimer-demenz.html" TargetMode="External"/><Relationship Id="rId12" Type="http://schemas.openxmlformats.org/officeDocument/2006/relationships/hyperlink" Target="https://aptageriatrics.org/wp-content/uploads/2024/01/Brief-Cognitive-Rating-Scale-Pocket-Guide-APTA-Geriatrics.pdf" TargetMode="External"/><Relationship Id="rId17" Type="http://schemas.openxmlformats.org/officeDocument/2006/relationships/hyperlink" Target="https://openneuro.org/datasets/ds004504/versions/1.0.7" TargetMode="External"/><Relationship Id="rId2" Type="http://schemas.openxmlformats.org/officeDocument/2006/relationships/hyperlink" Target="https://www.ncbi.nlm.nih.gov/books/NBK499922/" TargetMode="External"/><Relationship Id="rId16" Type="http://schemas.openxmlformats.org/officeDocument/2006/relationships/hyperlink" Target="https://de.wikipedia.org/wiki/Fensterfunktion" TargetMode="Externa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pflege.de/krankheiten/demenz/alzheimer/" TargetMode="External"/><Relationship Id="rId11" Type="http://schemas.openxmlformats.org/officeDocument/2006/relationships/hyperlink" Target="https://flexikon.doccheck.com/de/Syndrom-Kurz-Test?utm_source=chatgpt.com" TargetMode="External"/><Relationship Id="rId5" Type="http://schemas.openxmlformats.org/officeDocument/2006/relationships/hyperlink" Target="https://www.hopkinsmedicine.org/health/conditions-and-diseases/alzheimers-disease?utm_source=chatgpt.com" TargetMode="External"/><Relationship Id="rId15" Type="http://schemas.openxmlformats.org/officeDocument/2006/relationships/hyperlink" Target="https://de.wikipedia.org/wiki/10-20-System" TargetMode="External"/><Relationship Id="rId10" Type="http://schemas.openxmlformats.org/officeDocument/2006/relationships/hyperlink" Target="https://www.researchgate.net/figure/Overview-of-the-nine-Syndrom-Kurztest-SKT-subtests_tbl1_336817735" TargetMode="External"/><Relationship Id="rId4" Type="http://schemas.openxmlformats.org/officeDocument/2006/relationships/hyperlink" Target="https://www.alzheimer-forschung.de/aktuelles/meldung/demenzkranke-weltweit/?utm_source=chatgpt.com" TargetMode="External"/><Relationship Id="rId9" Type="http://schemas.openxmlformats.org/officeDocument/2006/relationships/hyperlink" Target="https://de.scribd.com/document/503768543/MMSE-1" TargetMode="External"/><Relationship Id="rId14" Type="http://schemas.openxmlformats.org/officeDocument/2006/relationships/hyperlink" Target="https://pmc.ncbi.nlm.nih.gov/articles/PMC5929311/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D6C87F86-5EB2-4B9D-8B3C-78EA94AE5A5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Furkan Akmantar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8292FA1-644E-44AC-BCA6-4F6BCEFC5E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7917" y="3701380"/>
            <a:ext cx="11136166" cy="1145158"/>
          </a:xfrm>
        </p:spPr>
        <p:txBody>
          <a:bodyPr/>
          <a:lstStyle/>
          <a:p>
            <a:r>
              <a:rPr lang="de-DE" dirty="0"/>
              <a:t>Korrelation zwischen kognitiver Gehirnfunktion und elektrischer Gehirnaktivität bei Alzheimer-Demenz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62A779F-DA5E-4F4A-BA82-02F1D8C341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7917" y="5476853"/>
            <a:ext cx="7250173" cy="476971"/>
          </a:xfrm>
        </p:spPr>
        <p:txBody>
          <a:bodyPr/>
          <a:lstStyle/>
          <a:p>
            <a:r>
              <a:rPr lang="de-DE" dirty="0"/>
              <a:t>T. Dierks, L. Frölich, R. Ihl und K. Maurer (1994)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5925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874086-24B7-3109-87E4-48B77B239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4BF8B6D2-D5AA-0299-78D9-08FF52FBD5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Problem und Zielsetzung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85EA267-BE3B-8AA0-B153-870E22C8158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11139414" cy="4802765"/>
          </a:xfrm>
        </p:spPr>
        <p:txBody>
          <a:bodyPr>
            <a:normAutofit/>
          </a:bodyPr>
          <a:lstStyle/>
          <a:p>
            <a:r>
              <a:rPr lang="de-DE" sz="2000" dirty="0"/>
              <a:t>Probleme bei den Tests: </a:t>
            </a:r>
          </a:p>
          <a:p>
            <a:pPr lvl="1">
              <a:buClr>
                <a:schemeClr val="tx2"/>
              </a:buClr>
            </a:pPr>
            <a:r>
              <a:rPr lang="de-DE" sz="2000" dirty="0">
                <a:sym typeface="Wingdings" panose="05000000000000000000" pitchFamily="2" charset="2"/>
              </a:rPr>
              <a:t>Kooperation des Patienten und Erfahrung des Untersuchers beeinflussen Ergebnisse </a:t>
            </a:r>
          </a:p>
          <a:p>
            <a:pPr lvl="1">
              <a:buClr>
                <a:schemeClr val="tx2"/>
              </a:buClr>
            </a:pPr>
            <a:r>
              <a:rPr lang="de-DE" sz="2000" dirty="0">
                <a:sym typeface="Wingdings" panose="05000000000000000000" pitchFamily="2" charset="2"/>
              </a:rPr>
              <a:t>EEG bietet objektivere Möglichkeit, neuronale Aktivität und damit kognitive Funktion zu messen </a:t>
            </a:r>
            <a:endParaRPr lang="de-DE" sz="2000" dirty="0"/>
          </a:p>
          <a:p>
            <a:pPr marL="36000" indent="0">
              <a:buNone/>
            </a:pPr>
            <a:endParaRPr lang="de-DE" sz="2000" dirty="0"/>
          </a:p>
          <a:p>
            <a:r>
              <a:rPr lang="de-DE" sz="2000" dirty="0"/>
              <a:t>Ziel der Studie: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Überprüfung, ob kognitive Verschlechterung bei Alzheimer-Demenz mit Veränderungen in der elektrischen Hirnaktivität korreliert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Fokus auf Frequenzbereiche und räumliche Veränderungen der Äquivalent-Dipole im EEG</a:t>
            </a:r>
          </a:p>
          <a:p>
            <a:pPr marL="36000" indent="0">
              <a:buNone/>
            </a:pPr>
            <a:endParaRPr lang="de-DE" sz="200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B8E871-DD50-25F1-B2D1-113BC8D28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0569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1324D-812D-220C-728A-583075B59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76DAE2B-032E-3F57-CE8B-DE71631F35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Messaufbau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AAA54ED-A88E-3024-E654-38D8262203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11139414" cy="4802765"/>
          </a:xfrm>
        </p:spPr>
        <p:txBody>
          <a:bodyPr>
            <a:normAutofit/>
          </a:bodyPr>
          <a:lstStyle/>
          <a:p>
            <a:r>
              <a:rPr lang="de-DE" sz="2000" dirty="0"/>
              <a:t>35 Patienten mit wahrscheinlicher Alzheimer-Demenz (19 Frauen, 16 Männer)</a:t>
            </a:r>
          </a:p>
          <a:p>
            <a:r>
              <a:rPr lang="de-DE" sz="2000" dirty="0"/>
              <a:t>Durchschnittsalter 69 Jahre (42-83 Jahre)</a:t>
            </a:r>
          </a:p>
          <a:p>
            <a:r>
              <a:rPr lang="de-DE" sz="2000" dirty="0"/>
              <a:t>Alle rechtshändig</a:t>
            </a:r>
          </a:p>
          <a:p>
            <a:r>
              <a:rPr lang="de-DE" sz="2000" dirty="0"/>
              <a:t>Keine hirnfunktionsbeeinflussenden Medikamente vor Untersuchung</a:t>
            </a:r>
          </a:p>
          <a:p>
            <a:pPr marL="36000" indent="0">
              <a:buNone/>
            </a:pPr>
            <a:endParaRPr lang="de-DE" sz="2000" dirty="0"/>
          </a:p>
          <a:p>
            <a:r>
              <a:rPr lang="de-DE" sz="2000" dirty="0"/>
              <a:t>2–3-wöchige diagnostische Untersuchung im Krankenhaus</a:t>
            </a:r>
          </a:p>
          <a:p>
            <a:r>
              <a:rPr lang="de-DE" sz="2000" dirty="0"/>
              <a:t>Ausgeschlossen: Multi-Infarkt-Demenz</a:t>
            </a:r>
          </a:p>
          <a:p>
            <a:r>
              <a:rPr lang="de-DE" sz="2000" dirty="0"/>
              <a:t>CT-Bildgebung zeigte höchstens leichte strukturelle Veränderungen ohne größere Infarkte</a:t>
            </a:r>
          </a:p>
          <a:p>
            <a:pPr marL="36000" indent="0">
              <a:buNone/>
            </a:pPr>
            <a:endParaRPr lang="de-DE" sz="2000" dirty="0"/>
          </a:p>
          <a:p>
            <a:r>
              <a:rPr lang="de-DE" sz="2000" dirty="0"/>
              <a:t>Schweregradbestimmung durch u.a. MMSE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>
                <a:sym typeface="Wingdings" panose="05000000000000000000" pitchFamily="2" charset="2"/>
              </a:rPr>
              <a:t>Niedrigere Werte entsprechen stärkerer kognitiver Beeinträchtigung</a:t>
            </a:r>
            <a:endParaRPr lang="de-DE" sz="200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DAF2FBB-154E-3318-0862-C97BB920EA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32254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43581-448B-35E7-1A01-EAA7E8CBB7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53E4B82C-F4CF-7197-7627-B8F58974C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4397" y="1168260"/>
            <a:ext cx="3035544" cy="3120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4FA4612-C82A-01ED-3F71-61DFB0C958E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Datenerfassung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1D5B7B1-529D-D933-101F-725255FED3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11139414" cy="4802765"/>
          </a:xfrm>
        </p:spPr>
        <p:txBody>
          <a:bodyPr>
            <a:normAutofit/>
          </a:bodyPr>
          <a:lstStyle/>
          <a:p>
            <a:r>
              <a:rPr lang="de-DE" sz="2000" dirty="0"/>
              <a:t>20 Elektroden nach internationalem 10-20-System</a:t>
            </a:r>
          </a:p>
          <a:p>
            <a:r>
              <a:rPr lang="de-DE" sz="2000" dirty="0"/>
              <a:t>Sorgfältige Vorbereitung der Ableitungen für zuverlässige Signalqualität</a:t>
            </a:r>
          </a:p>
          <a:p>
            <a:endParaRPr lang="de-DE" sz="2000" dirty="0"/>
          </a:p>
          <a:p>
            <a:r>
              <a:rPr lang="de-DE" sz="2000" dirty="0"/>
              <a:t>Probanden lagen auf einem Bett</a:t>
            </a:r>
          </a:p>
          <a:p>
            <a:endParaRPr lang="de-DE" sz="2000" dirty="0"/>
          </a:p>
          <a:p>
            <a:r>
              <a:rPr lang="de-DE" sz="2000" dirty="0"/>
              <a:t>Analogfilter vor Digitalisierung: Bandpass 1,0–30,0 Hz</a:t>
            </a:r>
          </a:p>
          <a:p>
            <a:r>
              <a:rPr lang="de-DE" sz="2000" dirty="0"/>
              <a:t>20.000-fache Gesamtverstärkung</a:t>
            </a:r>
          </a:p>
          <a:p>
            <a:r>
              <a:rPr lang="de-DE" sz="2000" dirty="0"/>
              <a:t>Abtastrate: 128 Hz pro Kanal</a:t>
            </a:r>
          </a:p>
          <a:p>
            <a:endParaRPr lang="de-DE" sz="2000" dirty="0"/>
          </a:p>
          <a:p>
            <a:r>
              <a:rPr lang="de-DE" sz="2000" dirty="0"/>
              <a:t>Für die Analyse: Auswahl von fünf Artefakt freien 2-Sekunden-Segmenten nach Augen­schluss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0D6150-08DB-A198-F7EC-4D2CBBD7EA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3448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B2340-866C-BB55-E590-822776628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1DCC0CB-C4FE-E8E1-59B2-51E95C86FC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Datenverarbeitung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0333644-BE82-86DF-258E-681E48E134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7784997" cy="4802765"/>
          </a:xfrm>
        </p:spPr>
        <p:txBody>
          <a:bodyPr>
            <a:normAutofit lnSpcReduction="10000"/>
          </a:bodyPr>
          <a:lstStyle/>
          <a:p>
            <a:pPr marL="493200" indent="-457200">
              <a:buFont typeface="+mj-lt"/>
              <a:buAutoNum type="arabicPeriod"/>
            </a:pPr>
            <a:r>
              <a:rPr lang="de-DE" sz="2000" dirty="0"/>
              <a:t>EEG wird in 2-Sekunden-Abschnitte geteilt</a:t>
            </a:r>
          </a:p>
          <a:p>
            <a:pPr marL="493200" indent="-457200">
              <a:buFont typeface="+mj-lt"/>
              <a:buAutoNum type="arabicPeriod"/>
            </a:pPr>
            <a:r>
              <a:rPr lang="de-DE" sz="2000" dirty="0"/>
              <a:t>Multiplikation mit Hamming-Fenster</a:t>
            </a:r>
          </a:p>
          <a:p>
            <a:pPr marL="493200" indent="-457200">
              <a:buFont typeface="+mj-lt"/>
              <a:buAutoNum type="arabicPeriod"/>
            </a:pPr>
            <a:r>
              <a:rPr lang="de-DE" sz="2000" dirty="0"/>
              <a:t>Fast Fourier Transformation</a:t>
            </a:r>
          </a:p>
          <a:p>
            <a:pPr marL="493200" indent="-457200">
              <a:buFont typeface="+mj-lt"/>
              <a:buAutoNum type="arabicPeriod"/>
            </a:pPr>
            <a:r>
              <a:rPr lang="de-DE" sz="2000" dirty="0"/>
              <a:t>Sinus- und Kosinus Anteile pro Elektrode/Frequenz in einem Diagramm dargestellt </a:t>
            </a:r>
          </a:p>
          <a:p>
            <a:pPr marL="493200" indent="-457200">
              <a:buFont typeface="+mj-lt"/>
              <a:buAutoNum type="arabicPeriod"/>
            </a:pPr>
            <a:r>
              <a:rPr lang="de-DE" sz="2000" dirty="0"/>
              <a:t>Ziel: Annäherung an ein Modell mit einer einzigen Hirnquelle 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</a:p>
          <a:p>
            <a:pPr marL="857250" lvl="1" indent="-457200"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de-DE" sz="2000" b="1" dirty="0"/>
              <a:t>Äquivalenter Dipol </a:t>
            </a:r>
          </a:p>
          <a:p>
            <a:pPr marL="857250" lvl="1" indent="-457200">
              <a:buClr>
                <a:schemeClr val="tx2"/>
              </a:buClr>
            </a:pPr>
            <a:r>
              <a:rPr lang="de-DE" sz="2000" dirty="0"/>
              <a:t>Idealbedingungen: gleiche oder gegenläufige Phasenwinkel und dipoltypische Amplitudenverteilung</a:t>
            </a:r>
          </a:p>
          <a:p>
            <a:pPr marL="493200" indent="-457200">
              <a:buFont typeface="+mj-lt"/>
              <a:buAutoNum type="arabicPeriod"/>
            </a:pPr>
            <a:r>
              <a:rPr lang="de-DE" sz="2000" dirty="0"/>
              <a:t>Reale EEG-Daten passen nicht perfekt zu einem solchen Dipol</a:t>
            </a:r>
          </a:p>
          <a:p>
            <a:pPr marL="493200" indent="-457200">
              <a:buFont typeface="+mj-lt"/>
              <a:buAutoNum type="arabicPeriod"/>
            </a:pPr>
            <a:r>
              <a:rPr lang="de-DE" sz="2000" dirty="0"/>
              <a:t>Lösung: Projektion auf eine </a:t>
            </a:r>
            <a:r>
              <a:rPr lang="de-DE" sz="2000" b="1" dirty="0"/>
              <a:t>best-fit-Linie</a:t>
            </a:r>
          </a:p>
          <a:p>
            <a:pPr marL="493200" indent="-457200">
              <a:buFont typeface="+mj-lt"/>
              <a:buAutoNum type="arabicPeriod"/>
            </a:pPr>
            <a:r>
              <a:rPr lang="de-DE" sz="2000" dirty="0"/>
              <a:t>Ergebnis = </a:t>
            </a:r>
            <a:r>
              <a:rPr lang="de-DE" sz="2000" b="1" dirty="0"/>
              <a:t>FFT-Approximation</a:t>
            </a:r>
            <a:r>
              <a:rPr lang="de-DE" sz="2000" dirty="0"/>
              <a:t> = Karte der potenziellen Verteilung, die zur Schätzung der äquivalenten Dipolquelle verwendet wird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EC2614-CEE3-F568-994B-AD4BD40CAC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13</a:t>
            </a:fld>
            <a:endParaRPr lang="de-DE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F8EF9DB-DC3C-9FF2-25DA-8EFF322F3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759" y="1316545"/>
            <a:ext cx="3935241" cy="1503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Line of best fit - Interpreting and describing data - 3rd level Maths  Revision - BBC Bitesize">
            <a:extLst>
              <a:ext uri="{FF2B5EF4-FFF2-40B4-BE49-F238E27FC236}">
                <a16:creationId xmlns:a16="http://schemas.microsoft.com/office/drawing/2014/main" id="{BA434300-EA95-643B-2E00-1D953D1B3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926" y="3466353"/>
            <a:ext cx="2075102" cy="207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526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8D1D3-FDF4-B469-B6DA-2EAEF1AA5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16CCAE4-6735-713A-060D-87065990582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Datenverarbeitung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56E510C-26E8-0E5A-DE6D-F11D867B78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11139414" cy="4802765"/>
          </a:xfrm>
        </p:spPr>
        <p:txBody>
          <a:bodyPr>
            <a:normAutofit/>
          </a:bodyPr>
          <a:lstStyle/>
          <a:p>
            <a:r>
              <a:rPr lang="de-DE" sz="2000" dirty="0"/>
              <a:t>Für jede Frequenz wird nun berechnet wo im Gehirn diese Aktivität sitzt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/>
              <a:t>Es wird ein beweglicher Dipol verwendet</a:t>
            </a:r>
          </a:p>
          <a:p>
            <a:r>
              <a:rPr lang="de-DE" sz="2000" dirty="0"/>
              <a:t>Bestimmung von 4 Dipolparametern: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Stärke der Quelle (µV)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Rechts-Links-Position (mm)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Anterior-Posterior-Position (mm)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Superior-Inferior-Position (Tiefe) (mm)</a:t>
            </a:r>
          </a:p>
          <a:p>
            <a:r>
              <a:rPr lang="de-DE" sz="2000" dirty="0"/>
              <a:t>Richtung des Dipols egal, da sich die Polarität im EEG einfach umdrehen kann</a:t>
            </a:r>
          </a:p>
          <a:p>
            <a:r>
              <a:rPr lang="de-DE" sz="2000" dirty="0"/>
              <a:t>Positionsangaben relativ zu einem einfachem Kopfmodell</a:t>
            </a:r>
          </a:p>
          <a:p>
            <a:r>
              <a:rPr lang="de-DE" sz="2000" dirty="0"/>
              <a:t>Mittelung der fünf </a:t>
            </a:r>
            <a:r>
              <a:rPr lang="de-DE" sz="2000" dirty="0" err="1"/>
              <a:t>artefaktfreien</a:t>
            </a:r>
            <a:r>
              <a:rPr lang="de-DE" sz="2000" dirty="0"/>
              <a:t> Epochen pro Person für die statistische Analyse</a:t>
            </a:r>
          </a:p>
          <a:p>
            <a:pPr marL="36000" indent="0">
              <a:buNone/>
            </a:pPr>
            <a:endParaRPr lang="de-DE" sz="200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264881-753D-0475-20BD-701B57A9DD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00930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E12B07-681F-19B5-B6A1-A5C68E4A9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26086105-1FD6-052A-7D06-125ABB1F28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Ergebnisse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A1C116-15BA-18D8-B0DE-079625D789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15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737EDBB-5323-9593-CA4F-00679AFDA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7892" y="576144"/>
            <a:ext cx="5436216" cy="621161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BF269BC-57A8-3525-24F9-B30874F00069}"/>
              </a:ext>
            </a:extLst>
          </p:cNvPr>
          <p:cNvSpPr txBox="1"/>
          <p:nvPr/>
        </p:nvSpPr>
        <p:spPr>
          <a:xfrm>
            <a:off x="9171878" y="1472845"/>
            <a:ext cx="23005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Dipolparameter</a:t>
            </a:r>
          </a:p>
          <a:p>
            <a:r>
              <a:rPr lang="de-DE" dirty="0"/>
              <a:t>a: Intensität</a:t>
            </a:r>
          </a:p>
          <a:p>
            <a:r>
              <a:rPr lang="de-DE" dirty="0"/>
              <a:t>b: Rechts-Links</a:t>
            </a:r>
          </a:p>
          <a:p>
            <a:r>
              <a:rPr lang="de-DE" dirty="0"/>
              <a:t>c: Anterior-Posterior</a:t>
            </a:r>
          </a:p>
          <a:p>
            <a:r>
              <a:rPr lang="de-DE" dirty="0"/>
              <a:t>d: Superior-Inferior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B110271-F0AC-F0C5-4F0F-2C3F3DBC708D}"/>
              </a:ext>
            </a:extLst>
          </p:cNvPr>
          <p:cNvCxnSpPr>
            <a:cxnSpLocks/>
          </p:cNvCxnSpPr>
          <p:nvPr/>
        </p:nvCxnSpPr>
        <p:spPr>
          <a:xfrm>
            <a:off x="6400800" y="2210063"/>
            <a:ext cx="2771078" cy="1446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7CD3A80E-E641-EC1E-5310-245D78DB67B9}"/>
              </a:ext>
            </a:extLst>
          </p:cNvPr>
          <p:cNvSpPr txBox="1"/>
          <p:nvPr/>
        </p:nvSpPr>
        <p:spPr>
          <a:xfrm>
            <a:off x="485894" y="1409995"/>
            <a:ext cx="276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Psychometrischen Tests</a:t>
            </a:r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7A6C7C24-4D7D-7931-E581-65290EC72D7E}"/>
              </a:ext>
            </a:extLst>
          </p:cNvPr>
          <p:cNvSpPr/>
          <p:nvPr/>
        </p:nvSpPr>
        <p:spPr>
          <a:xfrm>
            <a:off x="3137338" y="1255702"/>
            <a:ext cx="240554" cy="677918"/>
          </a:xfrm>
          <a:prstGeom prst="leftBrac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638867-C950-1FE7-7193-A46165D00EC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3020122" y="4178195"/>
            <a:ext cx="1132778" cy="0"/>
          </a:xfrm>
          <a:prstGeom prst="straightConnector1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5EC0BFDA-75A6-A291-CF88-EB627D28C1DE}"/>
              </a:ext>
            </a:extLst>
          </p:cNvPr>
          <p:cNvSpPr txBox="1"/>
          <p:nvPr/>
        </p:nvSpPr>
        <p:spPr>
          <a:xfrm>
            <a:off x="557486" y="3993529"/>
            <a:ext cx="2462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EEG-Frequenzbänder</a:t>
            </a: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FD477CEC-2D1E-C661-EF04-E657FD2490A9}"/>
              </a:ext>
            </a:extLst>
          </p:cNvPr>
          <p:cNvSpPr/>
          <p:nvPr/>
        </p:nvSpPr>
        <p:spPr>
          <a:xfrm>
            <a:off x="6489700" y="4508500"/>
            <a:ext cx="685800" cy="6009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8D256060-1433-99AA-2C3F-74C151347D1A}"/>
              </a:ext>
            </a:extLst>
          </p:cNvPr>
          <p:cNvSpPr/>
          <p:nvPr/>
        </p:nvSpPr>
        <p:spPr>
          <a:xfrm>
            <a:off x="7299624" y="4701604"/>
            <a:ext cx="1387176" cy="21471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3F1B5DBD-4DF1-B838-F95D-D36E3CDC47EB}"/>
              </a:ext>
            </a:extLst>
          </p:cNvPr>
          <p:cNvSpPr/>
          <p:nvPr/>
        </p:nvSpPr>
        <p:spPr>
          <a:xfrm>
            <a:off x="5796464" y="4854004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0F9D8556-3EFB-A514-9FC2-52ECB9A78EB9}"/>
              </a:ext>
            </a:extLst>
          </p:cNvPr>
          <p:cNvSpPr/>
          <p:nvPr/>
        </p:nvSpPr>
        <p:spPr>
          <a:xfrm>
            <a:off x="4200525" y="1409995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99793E21-991E-26A2-0592-49210B2C9B1C}"/>
              </a:ext>
            </a:extLst>
          </p:cNvPr>
          <p:cNvSpPr/>
          <p:nvPr/>
        </p:nvSpPr>
        <p:spPr>
          <a:xfrm>
            <a:off x="4200525" y="1720350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78EA98B2-A083-DE82-7059-B441B020CBBA}"/>
              </a:ext>
            </a:extLst>
          </p:cNvPr>
          <p:cNvSpPr/>
          <p:nvPr/>
        </p:nvSpPr>
        <p:spPr>
          <a:xfrm>
            <a:off x="5025830" y="1400744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0C79BAD-FE24-5700-028C-368D558B8C43}"/>
              </a:ext>
            </a:extLst>
          </p:cNvPr>
          <p:cNvSpPr/>
          <p:nvPr/>
        </p:nvSpPr>
        <p:spPr>
          <a:xfrm>
            <a:off x="5025830" y="1720350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5CF33492-8046-AA23-D121-8D10369E77DD}"/>
              </a:ext>
            </a:extLst>
          </p:cNvPr>
          <p:cNvSpPr/>
          <p:nvPr/>
        </p:nvSpPr>
        <p:spPr>
          <a:xfrm>
            <a:off x="5779860" y="1235073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F51F7D8F-48D4-942F-CA27-93C3F0A24EEF}"/>
              </a:ext>
            </a:extLst>
          </p:cNvPr>
          <p:cNvSpPr/>
          <p:nvPr/>
        </p:nvSpPr>
        <p:spPr>
          <a:xfrm>
            <a:off x="5796464" y="1566057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26567C9-20E8-A8BA-3020-1AD543DD0506}"/>
              </a:ext>
            </a:extLst>
          </p:cNvPr>
          <p:cNvSpPr txBox="1"/>
          <p:nvPr/>
        </p:nvSpPr>
        <p:spPr>
          <a:xfrm>
            <a:off x="9171878" y="4463093"/>
            <a:ext cx="29388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[-1;1]</a:t>
            </a:r>
          </a:p>
          <a:p>
            <a:r>
              <a:rPr lang="sv-SE" dirty="0"/>
              <a:t>* = signifikant p &lt; .05</a:t>
            </a:r>
            <a:br>
              <a:rPr lang="sv-SE" dirty="0"/>
            </a:br>
            <a:r>
              <a:rPr lang="sv-SE" dirty="0"/>
              <a:t>** = sehr signifikant p &lt; .01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4C1B45D-D3EB-8C0B-9774-67BA880EDF15}"/>
              </a:ext>
            </a:extLst>
          </p:cNvPr>
          <p:cNvSpPr txBox="1"/>
          <p:nvPr/>
        </p:nvSpPr>
        <p:spPr>
          <a:xfrm>
            <a:off x="3827065" y="223330"/>
            <a:ext cx="5227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&lt; 3,5Hz   4-7Hz   8-13Hz 	14-30 Hz</a:t>
            </a:r>
          </a:p>
        </p:txBody>
      </p:sp>
    </p:spTree>
    <p:extLst>
      <p:ext uri="{BB962C8B-B14F-4D97-AF65-F5344CB8AC3E}">
        <p14:creationId xmlns:p14="http://schemas.microsoft.com/office/powerpoint/2010/main" val="259994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B8BEC9-2736-9BCE-0922-C0119EF1DC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206A484-1A06-CFEE-8809-09F87231AE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0800" b="24244"/>
          <a:stretch>
            <a:fillRect/>
          </a:stretch>
        </p:blipFill>
        <p:spPr>
          <a:xfrm>
            <a:off x="3377131" y="3733062"/>
            <a:ext cx="5436216" cy="1550205"/>
          </a:xfrm>
          <a:prstGeom prst="rect">
            <a:avLst/>
          </a:prstGeom>
        </p:spPr>
      </p:pic>
      <p:sp>
        <p:nvSpPr>
          <p:cNvPr id="2" name="Textplatzhalter 1">
            <a:extLst>
              <a:ext uri="{FF2B5EF4-FFF2-40B4-BE49-F238E27FC236}">
                <a16:creationId xmlns:a16="http://schemas.microsoft.com/office/drawing/2014/main" id="{CD02E13B-D8B1-27A9-CAD0-1367287B49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Ergebnisse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557EA1-D250-55E7-AA33-1E4CF785B1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16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3AD5F3B-2C5D-6CA4-F7D5-D7177C4F98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5043"/>
          <a:stretch>
            <a:fillRect/>
          </a:stretch>
        </p:blipFill>
        <p:spPr>
          <a:xfrm>
            <a:off x="3377892" y="576144"/>
            <a:ext cx="5436216" cy="1550205"/>
          </a:xfrm>
          <a:prstGeom prst="rect">
            <a:avLst/>
          </a:prstGeom>
        </p:spPr>
      </p:pic>
      <p:sp>
        <p:nvSpPr>
          <p:cNvPr id="24" name="Ellipse 23">
            <a:extLst>
              <a:ext uri="{FF2B5EF4-FFF2-40B4-BE49-F238E27FC236}">
                <a16:creationId xmlns:a16="http://schemas.microsoft.com/office/drawing/2014/main" id="{D8BFC77A-1F4C-FA67-AE4E-E80F9272F0C3}"/>
              </a:ext>
            </a:extLst>
          </p:cNvPr>
          <p:cNvSpPr/>
          <p:nvPr/>
        </p:nvSpPr>
        <p:spPr>
          <a:xfrm>
            <a:off x="6489700" y="4508500"/>
            <a:ext cx="685800" cy="6009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88AA7CA3-3B04-6A26-19BF-ED0936DCF4C7}"/>
              </a:ext>
            </a:extLst>
          </p:cNvPr>
          <p:cNvSpPr/>
          <p:nvPr/>
        </p:nvSpPr>
        <p:spPr>
          <a:xfrm>
            <a:off x="7299624" y="4701604"/>
            <a:ext cx="1387176" cy="21471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AF10F6DD-5B8D-449E-A387-37133D5C124B}"/>
              </a:ext>
            </a:extLst>
          </p:cNvPr>
          <p:cNvSpPr/>
          <p:nvPr/>
        </p:nvSpPr>
        <p:spPr>
          <a:xfrm>
            <a:off x="5796464" y="4854004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31713BBA-3EBA-5987-A858-CADE97D7B6B8}"/>
              </a:ext>
            </a:extLst>
          </p:cNvPr>
          <p:cNvSpPr/>
          <p:nvPr/>
        </p:nvSpPr>
        <p:spPr>
          <a:xfrm>
            <a:off x="4200525" y="1409995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A8D2A435-8885-0361-69E8-22C3E97703E7}"/>
              </a:ext>
            </a:extLst>
          </p:cNvPr>
          <p:cNvSpPr/>
          <p:nvPr/>
        </p:nvSpPr>
        <p:spPr>
          <a:xfrm>
            <a:off x="4200525" y="1720350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2D2314E9-5D80-DF43-5E81-2257F862B943}"/>
              </a:ext>
            </a:extLst>
          </p:cNvPr>
          <p:cNvSpPr/>
          <p:nvPr/>
        </p:nvSpPr>
        <p:spPr>
          <a:xfrm>
            <a:off x="5025830" y="1400744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04C8A2BC-E107-26A3-4176-FB6C1F1C702A}"/>
              </a:ext>
            </a:extLst>
          </p:cNvPr>
          <p:cNvSpPr/>
          <p:nvPr/>
        </p:nvSpPr>
        <p:spPr>
          <a:xfrm>
            <a:off x="5025830" y="1720350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6522D13F-7D25-20AD-6112-B1955B71A85C}"/>
              </a:ext>
            </a:extLst>
          </p:cNvPr>
          <p:cNvSpPr/>
          <p:nvPr/>
        </p:nvSpPr>
        <p:spPr>
          <a:xfrm>
            <a:off x="5779860" y="1235073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37179D54-10E6-5432-8943-F797F37A92CC}"/>
              </a:ext>
            </a:extLst>
          </p:cNvPr>
          <p:cNvSpPr/>
          <p:nvPr/>
        </p:nvSpPr>
        <p:spPr>
          <a:xfrm>
            <a:off x="5796464" y="1566057"/>
            <a:ext cx="439235" cy="2132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5DAFA73E-7BF5-148E-8704-486E22A9A34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2126349"/>
            <a:ext cx="11139414" cy="1606713"/>
          </a:xfrm>
        </p:spPr>
        <p:txBody>
          <a:bodyPr>
            <a:normAutofit/>
          </a:bodyPr>
          <a:lstStyle/>
          <a:p>
            <a:pPr marL="36000" indent="0">
              <a:buNone/>
            </a:pPr>
            <a:r>
              <a:rPr lang="de-DE" sz="2000" dirty="0"/>
              <a:t>Dipolintensität:</a:t>
            </a:r>
          </a:p>
          <a:p>
            <a:r>
              <a:rPr lang="de-DE" sz="2000" dirty="0"/>
              <a:t>Theta-Aktivität korreliert sehr signifikant mit schlechterer Kognition</a:t>
            </a:r>
          </a:p>
          <a:p>
            <a:r>
              <a:rPr lang="de-DE" sz="2000" dirty="0"/>
              <a:t>Delta zeigt auch signifikante Korrelation </a:t>
            </a:r>
          </a:p>
          <a:p>
            <a:r>
              <a:rPr lang="de-DE" sz="2000" dirty="0"/>
              <a:t>Alpha zeigt negativen Zusammenhang</a:t>
            </a:r>
          </a:p>
        </p:txBody>
      </p:sp>
      <p:sp>
        <p:nvSpPr>
          <p:cNvPr id="18" name="Textplatzhalter 3">
            <a:extLst>
              <a:ext uri="{FF2B5EF4-FFF2-40B4-BE49-F238E27FC236}">
                <a16:creationId xmlns:a16="http://schemas.microsoft.com/office/drawing/2014/main" id="{857C8983-E267-BD4C-4448-F66951D959EA}"/>
              </a:ext>
            </a:extLst>
          </p:cNvPr>
          <p:cNvSpPr txBox="1">
            <a:spLocks/>
          </p:cNvSpPr>
          <p:nvPr/>
        </p:nvSpPr>
        <p:spPr>
          <a:xfrm>
            <a:off x="523431" y="5291949"/>
            <a:ext cx="11139414" cy="1293683"/>
          </a:xfrm>
          <a:prstGeom prst="rect">
            <a:avLst/>
          </a:prstGeom>
        </p:spPr>
        <p:txBody>
          <a:bodyPr lIns="0">
            <a:normAutofit/>
          </a:bodyPr>
          <a:lstStyle>
            <a:lvl1pPr marL="321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000" indent="0">
              <a:buFont typeface="Wingdings" pitchFamily="2" charset="2"/>
              <a:buNone/>
            </a:pPr>
            <a:r>
              <a:rPr lang="de-DE" sz="2000" dirty="0"/>
              <a:t>Anterior-Posterior-Lokalisation:</a:t>
            </a:r>
          </a:p>
          <a:p>
            <a:r>
              <a:rPr lang="de-DE" sz="2000" dirty="0"/>
              <a:t>Signifikante Korrelation in Alpha, Beta 1 und Beta 2 besonders bei MMSE und ADAS</a:t>
            </a:r>
          </a:p>
          <a:p>
            <a:r>
              <a:rPr lang="de-DE" sz="2000" dirty="0"/>
              <a:t>Interpretation: „Frontalhirnfunktionen stark beeinträchtigt bei Demenz“</a:t>
            </a:r>
          </a:p>
        </p:txBody>
      </p:sp>
    </p:spTree>
    <p:extLst>
      <p:ext uri="{BB962C8B-B14F-4D97-AF65-F5344CB8AC3E}">
        <p14:creationId xmlns:p14="http://schemas.microsoft.com/office/powerpoint/2010/main" val="4202010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959CAF-D772-0A15-EE24-2958A9340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AA04CD6A-7B1D-5A74-4297-BD0CA58104F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Ergebnisse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255510-B2A8-2E2B-ABF4-CA5032C6316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2801257"/>
            <a:ext cx="11139414" cy="3173360"/>
          </a:xfrm>
        </p:spPr>
        <p:txBody>
          <a:bodyPr>
            <a:normAutofit/>
          </a:bodyPr>
          <a:lstStyle/>
          <a:p>
            <a:pPr marL="36000" indent="0">
              <a:buNone/>
            </a:pPr>
            <a:r>
              <a:rPr lang="de-DE" sz="2000" dirty="0"/>
              <a:t>Superior-Inferior-Richtung (Tiefe):</a:t>
            </a:r>
          </a:p>
          <a:p>
            <a:r>
              <a:rPr lang="de-DE" sz="2000" dirty="0"/>
              <a:t>Delta und Theta haben keine relevanten Zusammenhänge</a:t>
            </a:r>
          </a:p>
          <a:p>
            <a:r>
              <a:rPr lang="de-DE" sz="2000" dirty="0"/>
              <a:t>Alpha und Beta zeigen eine positive Korrelation zwischen dem Schweregrad des kognitiven Abbaus und der anterioren Lokalisierung des äquivalenten Dipols</a:t>
            </a:r>
          </a:p>
          <a:p>
            <a:r>
              <a:rPr lang="de-DE" sz="2000" dirty="0"/>
              <a:t>Aber: Keine signifikante Korrelation wurde festgestellt, hier eher eine Tendenz</a:t>
            </a:r>
          </a:p>
          <a:p>
            <a:pPr marL="36000" indent="0">
              <a:buNone/>
            </a:pPr>
            <a:endParaRPr lang="de-DE" sz="200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DA8595-1CD8-8B49-72A7-D19C8C8D09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17</a:t>
            </a:fld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D439353-01A8-2459-B9C3-747D43557E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5545"/>
          <a:stretch>
            <a:fillRect/>
          </a:stretch>
        </p:blipFill>
        <p:spPr>
          <a:xfrm>
            <a:off x="3375030" y="883383"/>
            <a:ext cx="5436216" cy="151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87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B79BF4-FCB6-4C34-5369-B6E531B1B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AC3B802-3E57-6CCF-F095-CAD0A3B8A8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Ergebnisse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FFBAA29-7AAE-1D2A-6E30-AC01676BEA8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11139414" cy="4802765"/>
          </a:xfrm>
        </p:spPr>
        <p:txBody>
          <a:bodyPr>
            <a:normAutofit/>
          </a:bodyPr>
          <a:lstStyle/>
          <a:p>
            <a:r>
              <a:rPr lang="de-DE" sz="2000" dirty="0"/>
              <a:t>Peak-Frequenz des Dipols wurde pro Person bestimmt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Korreliert signifikant mit kognitivem Abbau</a:t>
            </a:r>
          </a:p>
          <a:p>
            <a:r>
              <a:rPr lang="de-DE" sz="2000" dirty="0"/>
              <a:t>Mit zunehmenden kognitiven Defiziten nahmen die langsamen Frequenzbänder (Delta- und Theta-Aktivität) 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Mit MMSE und BCRS zeigen Delta/Theta jedoch keine signifikanten Zusammenhänge</a:t>
            </a:r>
          </a:p>
          <a:p>
            <a:r>
              <a:rPr lang="de-DE" sz="2000" dirty="0"/>
              <a:t>Stattdessen: Alpha-Intensität nimmt bei zunehmender Beeinträchtigung ab</a:t>
            </a:r>
          </a:p>
          <a:p>
            <a:r>
              <a:rPr lang="de-DE" sz="2000" dirty="0"/>
              <a:t>In Rechts-Links-Richtung: kein Zusammenhang zwischen Dipolposition und kognitiven Testergebnissen</a:t>
            </a:r>
          </a:p>
          <a:p>
            <a:r>
              <a:rPr lang="de-DE" sz="2000" dirty="0"/>
              <a:t>In Anterior-Posterior-Richtung: Bei Alpha/Beta ist bei stärkerer kognitiver Störung die Dipolquelle weiter frontal</a:t>
            </a:r>
          </a:p>
          <a:p>
            <a:r>
              <a:rPr lang="de-DE" sz="2000" dirty="0"/>
              <a:t>Tiefe der Dipole keine Korrelation</a:t>
            </a:r>
          </a:p>
          <a:p>
            <a:pPr marL="36000" indent="0">
              <a:buNone/>
            </a:pPr>
            <a:endParaRPr lang="de-DE" sz="2000" dirty="0"/>
          </a:p>
          <a:p>
            <a:pPr marL="36000" indent="0">
              <a:buNone/>
            </a:pPr>
            <a:endParaRPr lang="de-DE" sz="200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CF7E9F-F431-3C37-D26A-A88C56530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12044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91DA7-4E99-B121-A68A-404A2CF39A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D55589E6-0ECC-0234-8D1B-28A32A06E3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Fazit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9541396-36F6-4AAD-209A-AFAFC9BE60B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11139414" cy="4802765"/>
          </a:xfrm>
        </p:spPr>
        <p:txBody>
          <a:bodyPr>
            <a:noAutofit/>
          </a:bodyPr>
          <a:lstStyle/>
          <a:p>
            <a:r>
              <a:rPr lang="de-DE" sz="2000" dirty="0"/>
              <a:t>Mit zunehmender kognitiver Verschlechterung zeigen sich: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Stärkere Aktivität in langsamen Frequenzen (Delta/Theta)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Frontalere Lokalisation von Alpha- und Beta-Aktivität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Generelle Verlangsamung des EEG (Peak Frequenz)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/>
              <a:t>EEG-Veränderungen spiegeln den kognitiven Abbau in der Demenz wider</a:t>
            </a:r>
          </a:p>
          <a:p>
            <a:r>
              <a:rPr lang="de-DE" sz="2000" dirty="0"/>
              <a:t>Räumliche Veränderungen im EEG zeigen, dass besonders parietal-temporale und okzipitale Hirnregionen von der Demenz betroffen sind</a:t>
            </a:r>
          </a:p>
          <a:p>
            <a:r>
              <a:rPr lang="de-DE" sz="2000" dirty="0"/>
              <a:t>Variabilität der Korrelation durch Testsensitivität und subjektive Einflüsse</a:t>
            </a:r>
          </a:p>
          <a:p>
            <a:r>
              <a:rPr lang="de-DE" sz="2000" dirty="0"/>
              <a:t>Dipolanalysen ermöglichen objektive Quantifizierung des Schweregrads und klinischen Nutzen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dirty="0"/>
              <a:t>Methode ist klinisch vorteilhaft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0DB2D2-087E-C02F-3457-F5C1609AB3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19</a:t>
            </a:fld>
            <a:endParaRPr lang="de-DE" dirty="0"/>
          </a:p>
        </p:txBody>
      </p:sp>
      <p:pic>
        <p:nvPicPr>
          <p:cNvPr id="2052" name="Picture 4" descr="Unsere Hirnregionen">
            <a:extLst>
              <a:ext uri="{FF2B5EF4-FFF2-40B4-BE49-F238E27FC236}">
                <a16:creationId xmlns:a16="http://schemas.microsoft.com/office/drawing/2014/main" id="{A3A67675-2D26-A9C7-89D7-DD39D939C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5182" y="4652962"/>
            <a:ext cx="3714751" cy="2205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3824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81DAD8C3-2566-4D90-AD24-EFC6273328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Inhaltsverzeichnis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1879EC6-4A54-4FA2-88D7-C02A68C695D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11139414" cy="4802765"/>
          </a:xfrm>
        </p:spPr>
        <p:txBody>
          <a:bodyPr>
            <a:normAutofit/>
          </a:bodyPr>
          <a:lstStyle/>
          <a:p>
            <a:r>
              <a:rPr lang="de-DE" sz="2000" dirty="0"/>
              <a:t>Alzheimer-Demenz</a:t>
            </a:r>
          </a:p>
          <a:p>
            <a:r>
              <a:rPr lang="de-DE" sz="2000" dirty="0"/>
              <a:t>Kognitive Testverfahren bei Demenz</a:t>
            </a:r>
          </a:p>
          <a:p>
            <a:r>
              <a:rPr lang="de-DE" sz="2000" dirty="0"/>
              <a:t>Problem und Zielsetzung</a:t>
            </a:r>
          </a:p>
          <a:p>
            <a:r>
              <a:rPr lang="de-DE" sz="2000" dirty="0"/>
              <a:t>Messaufbau</a:t>
            </a:r>
          </a:p>
          <a:p>
            <a:r>
              <a:rPr lang="de-DE" sz="2000" dirty="0"/>
              <a:t>Datenerfassung</a:t>
            </a:r>
          </a:p>
          <a:p>
            <a:r>
              <a:rPr lang="de-DE" sz="2000" dirty="0"/>
              <a:t>Datenverarbeitung</a:t>
            </a:r>
          </a:p>
          <a:p>
            <a:r>
              <a:rPr lang="de-DE" sz="2000" dirty="0"/>
              <a:t>Ergebnisse</a:t>
            </a:r>
          </a:p>
          <a:p>
            <a:r>
              <a:rPr lang="de-DE" sz="2000" dirty="0"/>
              <a:t>Aktuelle Arbeiten</a:t>
            </a:r>
          </a:p>
          <a:p>
            <a:r>
              <a:rPr lang="de-DE" sz="2000" dirty="0"/>
              <a:t>Code „</a:t>
            </a:r>
            <a:r>
              <a:rPr lang="de-DE" sz="2000" dirty="0" err="1"/>
              <a:t>NeuroAlzheimer</a:t>
            </a:r>
            <a:r>
              <a:rPr lang="de-DE" sz="2000" dirty="0"/>
              <a:t>“</a:t>
            </a:r>
          </a:p>
          <a:p>
            <a:r>
              <a:rPr lang="de-DE" sz="2000" dirty="0"/>
              <a:t>Quellenangabe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8A6786-2A30-4D07-8E66-B5FF74E80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79908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354D21-444B-3C21-4DF3-35C1267EF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5CE99F3-A97E-61A2-DCD3-5B8F8D6CFA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Aktuelle Arbeiten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EA27AF-2206-D013-5415-7CE40966DB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3"/>
            <a:ext cx="11139414" cy="1254356"/>
          </a:xfrm>
        </p:spPr>
        <p:txBody>
          <a:bodyPr>
            <a:normAutofit/>
          </a:bodyPr>
          <a:lstStyle/>
          <a:p>
            <a:pPr marL="36000" indent="0">
              <a:buNone/>
            </a:pPr>
            <a:r>
              <a:rPr lang="en-US" sz="2000" dirty="0"/>
              <a:t>Review-Paper: </a:t>
            </a:r>
          </a:p>
          <a:p>
            <a:pPr marL="36000" indent="0">
              <a:buNone/>
            </a:pPr>
            <a:r>
              <a:rPr lang="en-US" sz="2000" dirty="0"/>
              <a:t>“Unlocking the potential of EEG in Alzheimer’s disease research: Current status and pathways to precision detection” (2025)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67F72C-BF60-7427-4E64-3ABF9B5264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20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3264E99-1D35-9911-6108-2C905EEAB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4265" y="3746903"/>
            <a:ext cx="5877745" cy="2715004"/>
          </a:xfrm>
          <a:prstGeom prst="rect">
            <a:avLst/>
          </a:prstGeom>
        </p:spPr>
      </p:pic>
      <p:sp>
        <p:nvSpPr>
          <p:cNvPr id="3" name="Textplatzhalter 3">
            <a:extLst>
              <a:ext uri="{FF2B5EF4-FFF2-40B4-BE49-F238E27FC236}">
                <a16:creationId xmlns:a16="http://schemas.microsoft.com/office/drawing/2014/main" id="{E37D59C1-01C9-136A-3DF6-F8491BC41320}"/>
              </a:ext>
            </a:extLst>
          </p:cNvPr>
          <p:cNvSpPr txBox="1">
            <a:spLocks/>
          </p:cNvSpPr>
          <p:nvPr/>
        </p:nvSpPr>
        <p:spPr>
          <a:xfrm>
            <a:off x="526293" y="2490545"/>
            <a:ext cx="11139414" cy="1087044"/>
          </a:xfrm>
          <a:prstGeom prst="rect">
            <a:avLst/>
          </a:prstGeom>
        </p:spPr>
        <p:txBody>
          <a:bodyPr lIns="0" numCol="2">
            <a:normAutofit/>
          </a:bodyPr>
          <a:lstStyle>
            <a:lvl1pPr marL="321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Wingdings" pitchFamily="2" charset="2"/>
              <a:buChar char="§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4600" indent="-171450"/>
            <a:r>
              <a:rPr lang="en-US" sz="2000" dirty="0"/>
              <a:t>EEG-</a:t>
            </a:r>
            <a:r>
              <a:rPr lang="en-US" sz="2000" dirty="0" err="1"/>
              <a:t>Methoden</a:t>
            </a:r>
            <a:r>
              <a:rPr lang="en-US" sz="2000" dirty="0"/>
              <a:t> </a:t>
            </a:r>
            <a:r>
              <a:rPr lang="en-US" sz="2000" dirty="0" err="1"/>
              <a:t>zur</a:t>
            </a:r>
            <a:r>
              <a:rPr lang="en-US" sz="2000" dirty="0"/>
              <a:t> Alzheimer-</a:t>
            </a:r>
            <a:r>
              <a:rPr lang="en-US" sz="2000" dirty="0" err="1"/>
              <a:t>Erkennung</a:t>
            </a:r>
            <a:endParaRPr lang="en-US" sz="2000" dirty="0"/>
          </a:p>
          <a:p>
            <a:pPr marL="264600" indent="-171450"/>
            <a:r>
              <a:rPr lang="en-US" sz="2000" dirty="0" err="1"/>
              <a:t>Verfügbare</a:t>
            </a:r>
            <a:r>
              <a:rPr lang="en-US" sz="2000" dirty="0"/>
              <a:t> </a:t>
            </a:r>
            <a:r>
              <a:rPr lang="en-US" sz="2000" dirty="0" err="1"/>
              <a:t>Datensätze</a:t>
            </a:r>
            <a:endParaRPr lang="en-US" sz="2000" dirty="0"/>
          </a:p>
          <a:p>
            <a:pPr marL="264600" indent="-171450"/>
            <a:r>
              <a:rPr lang="en-US" sz="2000" dirty="0" err="1"/>
              <a:t>Verarbeitungsschritte</a:t>
            </a:r>
            <a:endParaRPr lang="de-DE" sz="2000" dirty="0"/>
          </a:p>
          <a:p>
            <a:pPr marL="264600" indent="-171450"/>
            <a:r>
              <a:rPr lang="de-DE" sz="2000" dirty="0" err="1"/>
              <a:t>Machine</a:t>
            </a:r>
            <a:r>
              <a:rPr lang="de-DE" sz="2000" dirty="0"/>
              <a:t>-Learning-Methoden</a:t>
            </a:r>
          </a:p>
        </p:txBody>
      </p:sp>
      <p:cxnSp>
        <p:nvCxnSpPr>
          <p:cNvPr id="7" name="Verbinder: gewinkelt 6">
            <a:extLst>
              <a:ext uri="{FF2B5EF4-FFF2-40B4-BE49-F238E27FC236}">
                <a16:creationId xmlns:a16="http://schemas.microsoft.com/office/drawing/2014/main" id="{E23087FE-31A0-27D1-27E6-B91466EB84F2}"/>
              </a:ext>
            </a:extLst>
          </p:cNvPr>
          <p:cNvCxnSpPr>
            <a:cxnSpLocks/>
          </p:cNvCxnSpPr>
          <p:nvPr/>
        </p:nvCxnSpPr>
        <p:spPr>
          <a:xfrm rot="5400000">
            <a:off x="5401367" y="2950154"/>
            <a:ext cx="984068" cy="399474"/>
          </a:xfrm>
          <a:prstGeom prst="bentConnector3">
            <a:avLst>
              <a:gd name="adj1" fmla="val 442"/>
            </a:avLst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4186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C4D98-D329-93CF-1529-E1FC7E644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D3C48F16-6AAB-A185-DD1D-3E27805CB5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 err="1"/>
              <a:t>OpenNeuro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3CD2AB-AD81-8DDC-0DAA-8906A4B906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3"/>
            <a:ext cx="11139414" cy="1583540"/>
          </a:xfrm>
        </p:spPr>
        <p:txBody>
          <a:bodyPr numCol="2">
            <a:normAutofit/>
          </a:bodyPr>
          <a:lstStyle/>
          <a:p>
            <a:r>
              <a:rPr lang="de-DE" sz="2000" dirty="0"/>
              <a:t>EEG-Dataset mit ruhender, geschlossener-Augen-Aufnahme</a:t>
            </a:r>
          </a:p>
          <a:p>
            <a:r>
              <a:rPr lang="de-DE" sz="2000" dirty="0"/>
              <a:t>88 Teilnehmende: 36 Alzheimer, 23 Frontotemporale Demenz, 29 „Gesunde“</a:t>
            </a:r>
          </a:p>
          <a:p>
            <a:r>
              <a:rPr lang="de-DE" sz="2000" dirty="0"/>
              <a:t>19 Elektroden nach 10–20-System</a:t>
            </a:r>
          </a:p>
          <a:p>
            <a:r>
              <a:rPr lang="de-DE" sz="2000" dirty="0"/>
              <a:t>Sampling-Rate: 500 Hz</a:t>
            </a:r>
          </a:p>
          <a:p>
            <a:r>
              <a:rPr lang="de-DE" sz="2000" dirty="0"/>
              <a:t>MMSE-Tests</a:t>
            </a:r>
          </a:p>
          <a:p>
            <a:pPr marL="36000" indent="0">
              <a:buNone/>
            </a:pPr>
            <a:endParaRPr lang="de-DE" sz="200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6805A1-FB23-4616-F84F-D4BED6E60B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21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E5BA7B1-F2D8-6FA9-D078-BA6559F6E8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5234"/>
          <a:stretch>
            <a:fillRect/>
          </a:stretch>
        </p:blipFill>
        <p:spPr>
          <a:xfrm>
            <a:off x="4562709" y="2755393"/>
            <a:ext cx="3060858" cy="3857480"/>
          </a:xfrm>
          <a:prstGeom prst="rect">
            <a:avLst/>
          </a:prstGeom>
        </p:spPr>
      </p:pic>
      <p:pic>
        <p:nvPicPr>
          <p:cNvPr id="5123" name="Picture 3" descr="OpenNeuro">
            <a:extLst>
              <a:ext uri="{FF2B5EF4-FFF2-40B4-BE49-F238E27FC236}">
                <a16:creationId xmlns:a16="http://schemas.microsoft.com/office/drawing/2014/main" id="{7D3782B4-20F9-FFAB-1F7D-1D19DCE597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31" y="225562"/>
            <a:ext cx="2817177" cy="70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142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52F40F-A6D3-E0BA-796C-905B603FD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CC9B92DF-DC55-E11C-F97B-529EB3AF3E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Datensatzanalyse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C03DC0-B7FA-0D30-7416-ED76E9CCA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22</a:t>
            </a:fld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55E8B2A-13C2-AB4C-5297-1BC6EBE0A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431" y="1104575"/>
            <a:ext cx="5420481" cy="4648849"/>
          </a:xfrm>
          <a:prstGeom prst="rect">
            <a:avLst/>
          </a:prstGeom>
        </p:spPr>
      </p:pic>
      <p:graphicFrame>
        <p:nvGraphicFramePr>
          <p:cNvPr id="9" name="Diagramm 8">
            <a:extLst>
              <a:ext uri="{FF2B5EF4-FFF2-40B4-BE49-F238E27FC236}">
                <a16:creationId xmlns:a16="http://schemas.microsoft.com/office/drawing/2014/main" id="{B7A8E0B0-1307-4389-83A8-33EF0F2086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8352466"/>
              </p:ext>
            </p:extLst>
          </p:nvPr>
        </p:nvGraphicFramePr>
        <p:xfrm>
          <a:off x="6248090" y="1796348"/>
          <a:ext cx="5761299" cy="32653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Ellipse 9">
            <a:extLst>
              <a:ext uri="{FF2B5EF4-FFF2-40B4-BE49-F238E27FC236}">
                <a16:creationId xmlns:a16="http://schemas.microsoft.com/office/drawing/2014/main" id="{90210764-8F5C-1469-983E-8DAD0D9AB77B}"/>
              </a:ext>
            </a:extLst>
          </p:cNvPr>
          <p:cNvSpPr/>
          <p:nvPr/>
        </p:nvSpPr>
        <p:spPr>
          <a:xfrm rot="1009617">
            <a:off x="8149938" y="3713379"/>
            <a:ext cx="2044773" cy="5410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96266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6CD65-9FA5-0FF7-7CC0-FC4391112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41DC8B9-4293-83BC-8D7A-C93B69B851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Code „</a:t>
            </a:r>
            <a:r>
              <a:rPr lang="de-DE" dirty="0" err="1"/>
              <a:t>NeuroAlzheimer</a:t>
            </a:r>
            <a:r>
              <a:rPr lang="de-DE" dirty="0"/>
              <a:t>“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B9DCC1-37EF-E042-8237-E68955978E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99EBE1-CB4A-1597-484A-9BFF6BDD21F8}"/>
              </a:ext>
            </a:extLst>
          </p:cNvPr>
          <p:cNvSpPr/>
          <p:nvPr/>
        </p:nvSpPr>
        <p:spPr>
          <a:xfrm>
            <a:off x="913574" y="1706880"/>
            <a:ext cx="2862485" cy="78028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Einlesen der Rohdaten (.</a:t>
            </a:r>
            <a:r>
              <a:rPr lang="de-DE" dirty="0" err="1"/>
              <a:t>set</a:t>
            </a:r>
            <a:r>
              <a:rPr lang="de-DE" dirty="0"/>
              <a:t>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F599455-8F72-A67C-1833-2752233ACFE5}"/>
              </a:ext>
            </a:extLst>
          </p:cNvPr>
          <p:cNvSpPr/>
          <p:nvPr/>
        </p:nvSpPr>
        <p:spPr>
          <a:xfrm>
            <a:off x="4381701" y="1706880"/>
            <a:ext cx="2862485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Hoch-/Tiefpass-Filterung (1–40 Hz)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A01D58-9715-625D-EA1F-BBB8F3306E69}"/>
              </a:ext>
            </a:extLst>
          </p:cNvPr>
          <p:cNvSpPr/>
          <p:nvPr/>
        </p:nvSpPr>
        <p:spPr>
          <a:xfrm>
            <a:off x="7754736" y="1706880"/>
            <a:ext cx="2862484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Segmentierung in feste Epochen </a:t>
            </a:r>
          </a:p>
          <a:p>
            <a:pPr marL="36000" algn="ctr"/>
            <a:r>
              <a:rPr lang="de-DE" dirty="0"/>
              <a:t>(2 Sekunden)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75FE691-BEDD-42E3-811B-B06306603131}"/>
              </a:ext>
            </a:extLst>
          </p:cNvPr>
          <p:cNvSpPr/>
          <p:nvPr/>
        </p:nvSpPr>
        <p:spPr>
          <a:xfrm>
            <a:off x="7754736" y="3072384"/>
            <a:ext cx="2862484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PSD-Berechnung per Welch-Methode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DBAE780-3B72-97A6-5054-9DCC8241A315}"/>
              </a:ext>
            </a:extLst>
          </p:cNvPr>
          <p:cNvSpPr/>
          <p:nvPr/>
        </p:nvSpPr>
        <p:spPr>
          <a:xfrm>
            <a:off x="4381701" y="3072384"/>
            <a:ext cx="2862486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Mittelung der PSD über Kanäle und Epochen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8B78B3A-F5A2-20FD-48FC-06DB484DA54A}"/>
              </a:ext>
            </a:extLst>
          </p:cNvPr>
          <p:cNvSpPr/>
          <p:nvPr/>
        </p:nvSpPr>
        <p:spPr>
          <a:xfrm>
            <a:off x="913575" y="4437888"/>
            <a:ext cx="2872042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Peak Frequenz finden </a:t>
            </a:r>
          </a:p>
          <a:p>
            <a:pPr marL="36000" algn="ctr"/>
            <a:r>
              <a:rPr lang="de-DE" dirty="0"/>
              <a:t>(im Alpha-Bereich)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0A40302-C1F6-6D8C-A1BD-28E4D03FE4D3}"/>
              </a:ext>
            </a:extLst>
          </p:cNvPr>
          <p:cNvSpPr/>
          <p:nvPr/>
        </p:nvSpPr>
        <p:spPr>
          <a:xfrm>
            <a:off x="913573" y="3072384"/>
            <a:ext cx="2862486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de-DE" dirty="0"/>
              <a:t>Bandpower-Berechnung (Delta/Theta/Alpha/Beta)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FB3FA3B-8183-477E-4908-3DD92BF28AB2}"/>
              </a:ext>
            </a:extLst>
          </p:cNvPr>
          <p:cNvSpPr/>
          <p:nvPr/>
        </p:nvSpPr>
        <p:spPr>
          <a:xfrm>
            <a:off x="4381701" y="4437888"/>
            <a:ext cx="2872042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Maschinelles Lernen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B1179921-EA4F-9C6D-8E25-54A9AD783310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3776059" y="2097024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0C528808-8D4B-A4E4-E989-CA181A24776A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7244186" y="2097024"/>
            <a:ext cx="510550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124CEDCE-995C-4408-F5BF-E74D5CED9D57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9185978" y="2487168"/>
            <a:ext cx="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D6675308-5B82-7223-08AB-5856D8B1AC12}"/>
              </a:ext>
            </a:extLst>
          </p:cNvPr>
          <p:cNvCxnSpPr>
            <a:cxnSpLocks/>
            <a:stCxn id="9" idx="1"/>
            <a:endCxn id="11" idx="3"/>
          </p:cNvCxnSpPr>
          <p:nvPr/>
        </p:nvCxnSpPr>
        <p:spPr>
          <a:xfrm flipH="1">
            <a:off x="7244187" y="3462528"/>
            <a:ext cx="51054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03F4B432-6968-42DD-9639-70BC683F9365}"/>
              </a:ext>
            </a:extLst>
          </p:cNvPr>
          <p:cNvCxnSpPr>
            <a:stCxn id="11" idx="1"/>
            <a:endCxn id="13" idx="3"/>
          </p:cNvCxnSpPr>
          <p:nvPr/>
        </p:nvCxnSpPr>
        <p:spPr>
          <a:xfrm flipH="1">
            <a:off x="3776059" y="3462528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DF0E153F-0AA6-9C6F-EBA6-9B3B4CA07149}"/>
              </a:ext>
            </a:extLst>
          </p:cNvPr>
          <p:cNvCxnSpPr>
            <a:stCxn id="13" idx="2"/>
            <a:endCxn id="12" idx="0"/>
          </p:cNvCxnSpPr>
          <p:nvPr/>
        </p:nvCxnSpPr>
        <p:spPr>
          <a:xfrm>
            <a:off x="2344816" y="3852672"/>
            <a:ext cx="478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D650047D-86E6-3926-356A-15420B71797F}"/>
              </a:ext>
            </a:extLst>
          </p:cNvPr>
          <p:cNvCxnSpPr>
            <a:stCxn id="12" idx="3"/>
            <a:endCxn id="14" idx="1"/>
          </p:cNvCxnSpPr>
          <p:nvPr/>
        </p:nvCxnSpPr>
        <p:spPr>
          <a:xfrm>
            <a:off x="3785617" y="4828032"/>
            <a:ext cx="596084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5900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0983F-0E39-1D8C-BAC6-47F09410E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CEE605-D6FE-5D9F-7306-CE45573D86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24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FC8DB7C-828F-E46F-380F-825E27BF5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993" y="0"/>
            <a:ext cx="6568013" cy="352346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3A1F91C-5250-07E9-12F0-984C3DE8E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1993" y="3334535"/>
            <a:ext cx="6568013" cy="352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8013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B3F7BC-B880-1AB8-134A-07C4D17227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A8D096D-0374-6148-BCFF-E04AC67156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Code „</a:t>
            </a:r>
            <a:r>
              <a:rPr lang="de-DE" dirty="0" err="1"/>
              <a:t>NeuroAlzheimer</a:t>
            </a:r>
            <a:r>
              <a:rPr lang="de-DE" dirty="0"/>
              <a:t>“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04CBAD-4782-8D64-C590-6BEB443CF3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D16F567-11F9-B8AB-7223-0D43F3C9B7C8}"/>
              </a:ext>
            </a:extLst>
          </p:cNvPr>
          <p:cNvSpPr/>
          <p:nvPr/>
        </p:nvSpPr>
        <p:spPr>
          <a:xfrm>
            <a:off x="913574" y="1706880"/>
            <a:ext cx="2862485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Einlesen der Rohdaten (.</a:t>
            </a:r>
            <a:r>
              <a:rPr lang="de-DE" dirty="0" err="1"/>
              <a:t>set</a:t>
            </a:r>
            <a:r>
              <a:rPr lang="de-DE" dirty="0"/>
              <a:t>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CD193CA-C42C-4E59-F3D9-62678C8F5610}"/>
              </a:ext>
            </a:extLst>
          </p:cNvPr>
          <p:cNvSpPr/>
          <p:nvPr/>
        </p:nvSpPr>
        <p:spPr>
          <a:xfrm>
            <a:off x="4381701" y="1706880"/>
            <a:ext cx="2862485" cy="78028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Hoch-/Tiefpass-Filterung (1–40 Hz)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85E2F0C-4027-40D8-6DF7-34F8700E44E4}"/>
              </a:ext>
            </a:extLst>
          </p:cNvPr>
          <p:cNvSpPr/>
          <p:nvPr/>
        </p:nvSpPr>
        <p:spPr>
          <a:xfrm>
            <a:off x="7754736" y="1706880"/>
            <a:ext cx="2862484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Segmentierung in feste Epochen </a:t>
            </a:r>
          </a:p>
          <a:p>
            <a:pPr marL="36000" algn="ctr"/>
            <a:r>
              <a:rPr lang="de-DE" dirty="0"/>
              <a:t>(2 Sekunden)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245841-FBC1-836D-66AF-76C2F5A0B8D7}"/>
              </a:ext>
            </a:extLst>
          </p:cNvPr>
          <p:cNvSpPr/>
          <p:nvPr/>
        </p:nvSpPr>
        <p:spPr>
          <a:xfrm>
            <a:off x="7754736" y="3072384"/>
            <a:ext cx="2862484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PSD-Berechnung per Welch-Methode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8C2AC32-C294-2ED0-25D2-A148C37A3C2B}"/>
              </a:ext>
            </a:extLst>
          </p:cNvPr>
          <p:cNvSpPr/>
          <p:nvPr/>
        </p:nvSpPr>
        <p:spPr>
          <a:xfrm>
            <a:off x="4381701" y="3072384"/>
            <a:ext cx="2862486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Mittelung der PSD über Kanäle und Epochen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595D5E2-B642-234E-0314-B4361BB87A7B}"/>
              </a:ext>
            </a:extLst>
          </p:cNvPr>
          <p:cNvSpPr/>
          <p:nvPr/>
        </p:nvSpPr>
        <p:spPr>
          <a:xfrm>
            <a:off x="913575" y="4437888"/>
            <a:ext cx="2872042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Peak Frequenz finden </a:t>
            </a:r>
          </a:p>
          <a:p>
            <a:pPr marL="36000" algn="ctr"/>
            <a:r>
              <a:rPr lang="de-DE" dirty="0"/>
              <a:t>(im Alpha-Bereich)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102808A-3FE3-BFB9-B927-33A53A4A4B81}"/>
              </a:ext>
            </a:extLst>
          </p:cNvPr>
          <p:cNvSpPr/>
          <p:nvPr/>
        </p:nvSpPr>
        <p:spPr>
          <a:xfrm>
            <a:off x="913573" y="3072384"/>
            <a:ext cx="2862486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Bandpower-Berechnung (Delta/Theta/Alpha/Beta)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BFE1A739-D31F-4661-80C7-9EB37C576D53}"/>
              </a:ext>
            </a:extLst>
          </p:cNvPr>
          <p:cNvSpPr/>
          <p:nvPr/>
        </p:nvSpPr>
        <p:spPr>
          <a:xfrm>
            <a:off x="4381701" y="4437888"/>
            <a:ext cx="2872042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Maschinelles Lernen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A4C097A-3B66-396D-B9A3-6EDDCAAEDF58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3776059" y="2097024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000462C-A371-192C-8DA4-BAAB9D3E66F7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7244186" y="2097024"/>
            <a:ext cx="510550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06E6C0D-6019-418F-934D-D338F808A716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9185978" y="2487168"/>
            <a:ext cx="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CB491A49-D3D9-648A-E1E7-D31A221DC3A8}"/>
              </a:ext>
            </a:extLst>
          </p:cNvPr>
          <p:cNvCxnSpPr>
            <a:cxnSpLocks/>
            <a:stCxn id="9" idx="1"/>
            <a:endCxn id="11" idx="3"/>
          </p:cNvCxnSpPr>
          <p:nvPr/>
        </p:nvCxnSpPr>
        <p:spPr>
          <a:xfrm flipH="1">
            <a:off x="7244187" y="3462528"/>
            <a:ext cx="51054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3D70EFCB-0DAA-BE9E-05C2-AD8FEF9D10E6}"/>
              </a:ext>
            </a:extLst>
          </p:cNvPr>
          <p:cNvCxnSpPr>
            <a:stCxn id="11" idx="1"/>
            <a:endCxn id="13" idx="3"/>
          </p:cNvCxnSpPr>
          <p:nvPr/>
        </p:nvCxnSpPr>
        <p:spPr>
          <a:xfrm flipH="1">
            <a:off x="3776059" y="3462528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E6058DF0-D820-B7FF-FD79-AFB0DC1E143E}"/>
              </a:ext>
            </a:extLst>
          </p:cNvPr>
          <p:cNvCxnSpPr>
            <a:stCxn id="13" idx="2"/>
            <a:endCxn id="12" idx="0"/>
          </p:cNvCxnSpPr>
          <p:nvPr/>
        </p:nvCxnSpPr>
        <p:spPr>
          <a:xfrm>
            <a:off x="2344816" y="3852672"/>
            <a:ext cx="478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5EA526F0-6ADF-D60E-C373-33D13777B835}"/>
              </a:ext>
            </a:extLst>
          </p:cNvPr>
          <p:cNvCxnSpPr>
            <a:stCxn id="12" idx="3"/>
            <a:endCxn id="14" idx="1"/>
          </p:cNvCxnSpPr>
          <p:nvPr/>
        </p:nvCxnSpPr>
        <p:spPr>
          <a:xfrm>
            <a:off x="3785617" y="4828032"/>
            <a:ext cx="596084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9940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28867-7007-E55C-DF70-689B44BFB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A52E10-711C-4BE9-6A6A-B434EC1E2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26</a:t>
            </a:fld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E76D9A8-7FA0-A0BA-79CE-2C4F984BF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041" y="1107"/>
            <a:ext cx="7109918" cy="38141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878E1AF-E662-F196-5E1A-6942EED52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041" y="3042718"/>
            <a:ext cx="7109918" cy="381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6563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7BC1DF-8117-CFBA-8862-9D7199CE7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98265EE-1902-C347-7BEF-1F369F697E8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Code „</a:t>
            </a:r>
            <a:r>
              <a:rPr lang="de-DE" dirty="0" err="1"/>
              <a:t>NeuroAlzheimer</a:t>
            </a:r>
            <a:r>
              <a:rPr lang="de-DE" dirty="0"/>
              <a:t>“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E3AC80-3A6F-3F73-D0E8-2A6D9D0A7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3E80CA0-89DE-D804-204F-5EAC6C319D0F}"/>
              </a:ext>
            </a:extLst>
          </p:cNvPr>
          <p:cNvSpPr/>
          <p:nvPr/>
        </p:nvSpPr>
        <p:spPr>
          <a:xfrm>
            <a:off x="913574" y="1706880"/>
            <a:ext cx="2862485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Einlesen der Rohdaten (.</a:t>
            </a:r>
            <a:r>
              <a:rPr lang="de-DE" dirty="0" err="1"/>
              <a:t>set</a:t>
            </a:r>
            <a:r>
              <a:rPr lang="de-DE" dirty="0"/>
              <a:t>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4432E4D-1602-1169-1DBF-2B1E6DCABBFD}"/>
              </a:ext>
            </a:extLst>
          </p:cNvPr>
          <p:cNvSpPr/>
          <p:nvPr/>
        </p:nvSpPr>
        <p:spPr>
          <a:xfrm>
            <a:off x="4381701" y="1706880"/>
            <a:ext cx="2862485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Hoch-/Tiefpass-Filterung (1–40 Hz)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DDBE16C-27E6-54E3-17CD-6C891DD8CF17}"/>
              </a:ext>
            </a:extLst>
          </p:cNvPr>
          <p:cNvSpPr/>
          <p:nvPr/>
        </p:nvSpPr>
        <p:spPr>
          <a:xfrm>
            <a:off x="7754736" y="1706880"/>
            <a:ext cx="2862484" cy="78028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Segmentierung in feste Epochen </a:t>
            </a:r>
          </a:p>
          <a:p>
            <a:pPr marL="36000" algn="ctr"/>
            <a:r>
              <a:rPr lang="de-DE" dirty="0"/>
              <a:t>(2 Sekunden)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CAD76F8-7518-E3D0-377B-69FD1BFD736E}"/>
              </a:ext>
            </a:extLst>
          </p:cNvPr>
          <p:cNvSpPr/>
          <p:nvPr/>
        </p:nvSpPr>
        <p:spPr>
          <a:xfrm>
            <a:off x="7754736" y="3072384"/>
            <a:ext cx="2862484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PSD-Berechnung per Welch-Methode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18C58EF-5F8D-F88E-4A21-5BAB1B0A52DC}"/>
              </a:ext>
            </a:extLst>
          </p:cNvPr>
          <p:cNvSpPr/>
          <p:nvPr/>
        </p:nvSpPr>
        <p:spPr>
          <a:xfrm>
            <a:off x="4381701" y="3072384"/>
            <a:ext cx="2862486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Mittelung der PSD über Kanäle und Epochen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8CA8F1A-9667-CCF2-1CB6-DA9DF36723DA}"/>
              </a:ext>
            </a:extLst>
          </p:cNvPr>
          <p:cNvSpPr/>
          <p:nvPr/>
        </p:nvSpPr>
        <p:spPr>
          <a:xfrm>
            <a:off x="913575" y="4437888"/>
            <a:ext cx="2872042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Peak Frequenz finden </a:t>
            </a:r>
          </a:p>
          <a:p>
            <a:pPr marL="36000" algn="ctr"/>
            <a:r>
              <a:rPr lang="de-DE" dirty="0"/>
              <a:t>(im Alpha-Bereich)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8C7DD3F-5968-CB91-1EB9-1DBD633B0E5A}"/>
              </a:ext>
            </a:extLst>
          </p:cNvPr>
          <p:cNvSpPr/>
          <p:nvPr/>
        </p:nvSpPr>
        <p:spPr>
          <a:xfrm>
            <a:off x="913573" y="3072384"/>
            <a:ext cx="2862486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Bandpower-Berechnung (Delta/Theta/Alpha/Beta)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7FB5950-DBA2-A16B-281A-21C1CCE451BA}"/>
              </a:ext>
            </a:extLst>
          </p:cNvPr>
          <p:cNvSpPr/>
          <p:nvPr/>
        </p:nvSpPr>
        <p:spPr>
          <a:xfrm>
            <a:off x="4381701" y="4437888"/>
            <a:ext cx="2872042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Maschinelles Lernen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0598AE3C-B7E2-4F26-6AA4-A048E1270E9F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3776059" y="2097024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5FCD0C22-BCE5-AF67-7C7F-6F907021DE91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7244186" y="2097024"/>
            <a:ext cx="510550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F3AD00C2-B0AD-D572-7ADC-C6812789E732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9185978" y="2487168"/>
            <a:ext cx="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6B694E0A-1854-F17E-34E3-C24ECB19E674}"/>
              </a:ext>
            </a:extLst>
          </p:cNvPr>
          <p:cNvCxnSpPr>
            <a:cxnSpLocks/>
            <a:stCxn id="9" idx="1"/>
            <a:endCxn id="11" idx="3"/>
          </p:cNvCxnSpPr>
          <p:nvPr/>
        </p:nvCxnSpPr>
        <p:spPr>
          <a:xfrm flipH="1">
            <a:off x="7244187" y="3462528"/>
            <a:ext cx="51054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A5727A79-5DD3-DF09-F598-75FA5E858582}"/>
              </a:ext>
            </a:extLst>
          </p:cNvPr>
          <p:cNvCxnSpPr>
            <a:stCxn id="11" idx="1"/>
            <a:endCxn id="13" idx="3"/>
          </p:cNvCxnSpPr>
          <p:nvPr/>
        </p:nvCxnSpPr>
        <p:spPr>
          <a:xfrm flipH="1">
            <a:off x="3776059" y="3462528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5184ED33-3D60-18AE-3688-278C17117CCE}"/>
              </a:ext>
            </a:extLst>
          </p:cNvPr>
          <p:cNvCxnSpPr>
            <a:stCxn id="13" idx="2"/>
            <a:endCxn id="12" idx="0"/>
          </p:cNvCxnSpPr>
          <p:nvPr/>
        </p:nvCxnSpPr>
        <p:spPr>
          <a:xfrm>
            <a:off x="2344816" y="3852672"/>
            <a:ext cx="478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F44C52DF-8D55-EDEC-93CC-D35AE070D332}"/>
              </a:ext>
            </a:extLst>
          </p:cNvPr>
          <p:cNvCxnSpPr>
            <a:stCxn id="12" idx="3"/>
            <a:endCxn id="14" idx="1"/>
          </p:cNvCxnSpPr>
          <p:nvPr/>
        </p:nvCxnSpPr>
        <p:spPr>
          <a:xfrm>
            <a:off x="3785617" y="4828032"/>
            <a:ext cx="596084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7501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4E1B77-3065-D57E-2759-228CA1F37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D8D779F2-BC6A-B610-1338-E2CD344BC6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Code „</a:t>
            </a:r>
            <a:r>
              <a:rPr lang="de-DE" dirty="0" err="1"/>
              <a:t>NeuroAlzheimer</a:t>
            </a:r>
            <a:r>
              <a:rPr lang="de-DE" dirty="0"/>
              <a:t>“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AA3A0A-26A0-75F1-246A-8DF5E5240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636275F-FD9F-B2C9-6F98-62BDC871C2F8}"/>
              </a:ext>
            </a:extLst>
          </p:cNvPr>
          <p:cNvSpPr/>
          <p:nvPr/>
        </p:nvSpPr>
        <p:spPr>
          <a:xfrm>
            <a:off x="913574" y="1706880"/>
            <a:ext cx="2862485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Einlesen der Rohdaten (.</a:t>
            </a:r>
            <a:r>
              <a:rPr lang="de-DE" dirty="0" err="1"/>
              <a:t>set</a:t>
            </a:r>
            <a:r>
              <a:rPr lang="de-DE" dirty="0"/>
              <a:t>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91B4968-A38A-C6C3-CCD9-0CDAE67E6F8A}"/>
              </a:ext>
            </a:extLst>
          </p:cNvPr>
          <p:cNvSpPr/>
          <p:nvPr/>
        </p:nvSpPr>
        <p:spPr>
          <a:xfrm>
            <a:off x="4381701" y="1706880"/>
            <a:ext cx="2862485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Hoch-/Tiefpass-Filterung (1–40 Hz)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B79F94-68A7-B6E0-00E5-C479E0A4AE02}"/>
              </a:ext>
            </a:extLst>
          </p:cNvPr>
          <p:cNvSpPr/>
          <p:nvPr/>
        </p:nvSpPr>
        <p:spPr>
          <a:xfrm>
            <a:off x="7754736" y="1706880"/>
            <a:ext cx="2862484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Segmentierung in feste Epochen </a:t>
            </a:r>
          </a:p>
          <a:p>
            <a:pPr marL="36000" algn="ctr"/>
            <a:r>
              <a:rPr lang="de-DE" dirty="0"/>
              <a:t>(2 Sekunden)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BE4E919-D028-3410-EAE0-C9AB0537A03C}"/>
              </a:ext>
            </a:extLst>
          </p:cNvPr>
          <p:cNvSpPr/>
          <p:nvPr/>
        </p:nvSpPr>
        <p:spPr>
          <a:xfrm>
            <a:off x="7754736" y="3072384"/>
            <a:ext cx="2862484" cy="78028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PSD-Berechnung per Welch-Methode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56AE74B-E99A-1993-74DE-8BBA8DC2FFFE}"/>
              </a:ext>
            </a:extLst>
          </p:cNvPr>
          <p:cNvSpPr/>
          <p:nvPr/>
        </p:nvSpPr>
        <p:spPr>
          <a:xfrm>
            <a:off x="4381701" y="3072384"/>
            <a:ext cx="2862486" cy="78028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Mittelung der PSD über Kanäle und Epochen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D29214B-5529-936D-E197-0EA9F029DB05}"/>
              </a:ext>
            </a:extLst>
          </p:cNvPr>
          <p:cNvSpPr/>
          <p:nvPr/>
        </p:nvSpPr>
        <p:spPr>
          <a:xfrm>
            <a:off x="913575" y="4437888"/>
            <a:ext cx="2872042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Peak Frequenz finden </a:t>
            </a:r>
          </a:p>
          <a:p>
            <a:pPr marL="36000" algn="ctr"/>
            <a:r>
              <a:rPr lang="de-DE" dirty="0"/>
              <a:t>(im Alpha-Bereich)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46EBCC4-C2B0-9F15-271D-C4DE15AF698E}"/>
              </a:ext>
            </a:extLst>
          </p:cNvPr>
          <p:cNvSpPr/>
          <p:nvPr/>
        </p:nvSpPr>
        <p:spPr>
          <a:xfrm>
            <a:off x="913573" y="3072384"/>
            <a:ext cx="2862486" cy="78028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Bandpower-Berechnung (Delta/Theta/Alpha/Beta)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2621C30-E883-E238-AC8C-2927AA86FB4F}"/>
              </a:ext>
            </a:extLst>
          </p:cNvPr>
          <p:cNvSpPr/>
          <p:nvPr/>
        </p:nvSpPr>
        <p:spPr>
          <a:xfrm>
            <a:off x="4381701" y="4437888"/>
            <a:ext cx="2872042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Maschinelles Lernen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FFBCAABA-15B6-CDEB-1418-0FB035582D3A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3776059" y="2097024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E8B1AF01-2913-32E7-A353-B7197346718B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7244186" y="2097024"/>
            <a:ext cx="510550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940D6E0D-5EC8-DFFF-53E2-9EF12278BCC0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9185978" y="2487168"/>
            <a:ext cx="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7566C0DB-B10C-7714-815E-445B0361D844}"/>
              </a:ext>
            </a:extLst>
          </p:cNvPr>
          <p:cNvCxnSpPr>
            <a:cxnSpLocks/>
            <a:stCxn id="9" idx="1"/>
            <a:endCxn id="11" idx="3"/>
          </p:cNvCxnSpPr>
          <p:nvPr/>
        </p:nvCxnSpPr>
        <p:spPr>
          <a:xfrm flipH="1">
            <a:off x="7244187" y="3462528"/>
            <a:ext cx="51054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CF43FBA7-6D82-56C4-EE71-CDA51EB8BD95}"/>
              </a:ext>
            </a:extLst>
          </p:cNvPr>
          <p:cNvCxnSpPr>
            <a:stCxn id="11" idx="1"/>
            <a:endCxn id="13" idx="3"/>
          </p:cNvCxnSpPr>
          <p:nvPr/>
        </p:nvCxnSpPr>
        <p:spPr>
          <a:xfrm flipH="1">
            <a:off x="3776059" y="3462528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AF136DA-AC5A-E6B3-3B85-7D77E71BFB4F}"/>
              </a:ext>
            </a:extLst>
          </p:cNvPr>
          <p:cNvCxnSpPr>
            <a:stCxn id="13" idx="2"/>
            <a:endCxn id="12" idx="0"/>
          </p:cNvCxnSpPr>
          <p:nvPr/>
        </p:nvCxnSpPr>
        <p:spPr>
          <a:xfrm>
            <a:off x="2344816" y="3852672"/>
            <a:ext cx="478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DCBD54B7-20BD-73B6-AB0C-318ECC537D73}"/>
              </a:ext>
            </a:extLst>
          </p:cNvPr>
          <p:cNvCxnSpPr>
            <a:stCxn id="12" idx="3"/>
            <a:endCxn id="14" idx="1"/>
          </p:cNvCxnSpPr>
          <p:nvPr/>
        </p:nvCxnSpPr>
        <p:spPr>
          <a:xfrm>
            <a:off x="3785617" y="4828032"/>
            <a:ext cx="596084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236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EAA52-B98A-8ECD-6233-655C38DC7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AA0DE5-77AC-F08F-A1EC-32F515C637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29</a:t>
            </a:fld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124011C-7ADF-1383-D01B-AC6687404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3309" y="694943"/>
            <a:ext cx="9545382" cy="546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334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8A3E50-3706-85FB-7E05-31777E332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9E7C499-A0CA-D235-FA9B-06AC98B606C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Furkan Akmantar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E3479F8-4207-74C4-485A-898A045892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7917" y="3701380"/>
            <a:ext cx="11136166" cy="1145158"/>
          </a:xfrm>
        </p:spPr>
        <p:txBody>
          <a:bodyPr/>
          <a:lstStyle/>
          <a:p>
            <a:r>
              <a:rPr lang="de-DE" dirty="0"/>
              <a:t>Korrelation zwischen kognitiver Gehirnfunktion und elektrischer Gehirnaktivität bei Alzheimer-Demenz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79C96E2-222F-996C-C2F6-FFD3157A7F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7917" y="5476853"/>
            <a:ext cx="7250173" cy="476971"/>
          </a:xfrm>
        </p:spPr>
        <p:txBody>
          <a:bodyPr/>
          <a:lstStyle/>
          <a:p>
            <a:r>
              <a:rPr lang="de-DE" dirty="0"/>
              <a:t>T. Dierks, L. Frölich, R. Ihl und K. Maurer (1994)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5513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64D78-F86A-15DD-0A06-C079543A7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64F83FB4-FD25-FB8C-102C-673EB10FE9E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Code „</a:t>
            </a:r>
            <a:r>
              <a:rPr lang="de-DE" dirty="0" err="1"/>
              <a:t>NeuroAlzheimer</a:t>
            </a:r>
            <a:r>
              <a:rPr lang="de-DE" dirty="0"/>
              <a:t>“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1962F0-2FC5-C6F6-480E-FE776BD0FC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30</a:t>
            </a:fld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F9C6A41-6AF7-0684-C383-FB39292C074E}"/>
              </a:ext>
            </a:extLst>
          </p:cNvPr>
          <p:cNvSpPr/>
          <p:nvPr/>
        </p:nvSpPr>
        <p:spPr>
          <a:xfrm>
            <a:off x="913574" y="1706880"/>
            <a:ext cx="2862485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Einlesen der Rohdaten (.</a:t>
            </a:r>
            <a:r>
              <a:rPr lang="de-DE" dirty="0" err="1"/>
              <a:t>set</a:t>
            </a:r>
            <a:r>
              <a:rPr lang="de-DE" dirty="0"/>
              <a:t>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4E59088-72BE-4B61-95D5-1268B01E7D49}"/>
              </a:ext>
            </a:extLst>
          </p:cNvPr>
          <p:cNvSpPr/>
          <p:nvPr/>
        </p:nvSpPr>
        <p:spPr>
          <a:xfrm>
            <a:off x="4381701" y="1706880"/>
            <a:ext cx="2862485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Hoch-/Tiefpass-Filterung (1–40 Hz)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CB0948D-B6A1-979E-5D69-6AFBDDA8A7CB}"/>
              </a:ext>
            </a:extLst>
          </p:cNvPr>
          <p:cNvSpPr/>
          <p:nvPr/>
        </p:nvSpPr>
        <p:spPr>
          <a:xfrm>
            <a:off x="7754736" y="1706880"/>
            <a:ext cx="2862484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Segmentierung in feste Epochen </a:t>
            </a:r>
          </a:p>
          <a:p>
            <a:pPr marL="36000" algn="ctr"/>
            <a:r>
              <a:rPr lang="de-DE" dirty="0"/>
              <a:t>(2 Sekunden)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63368AA-4D18-2383-F505-EC1902B1AA0A}"/>
              </a:ext>
            </a:extLst>
          </p:cNvPr>
          <p:cNvSpPr/>
          <p:nvPr/>
        </p:nvSpPr>
        <p:spPr>
          <a:xfrm>
            <a:off x="7754736" y="3072384"/>
            <a:ext cx="2862484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PSD-Berechnung per Welch-Methode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241657B-9862-273C-7E27-1604FFE24EE3}"/>
              </a:ext>
            </a:extLst>
          </p:cNvPr>
          <p:cNvSpPr/>
          <p:nvPr/>
        </p:nvSpPr>
        <p:spPr>
          <a:xfrm>
            <a:off x="4381701" y="3072384"/>
            <a:ext cx="2862486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Mittelung der PSD über Kanäle und Epochen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1CAB412-6716-DB7A-8EEE-7983742C863A}"/>
              </a:ext>
            </a:extLst>
          </p:cNvPr>
          <p:cNvSpPr/>
          <p:nvPr/>
        </p:nvSpPr>
        <p:spPr>
          <a:xfrm>
            <a:off x="913575" y="4437888"/>
            <a:ext cx="2872042" cy="78028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Peak Frequenz finden </a:t>
            </a:r>
          </a:p>
          <a:p>
            <a:pPr marL="36000" algn="ctr"/>
            <a:r>
              <a:rPr lang="de-DE" dirty="0"/>
              <a:t>(im Alpha-Bereich)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0407F49-719B-6436-E0FB-EB12AB698589}"/>
              </a:ext>
            </a:extLst>
          </p:cNvPr>
          <p:cNvSpPr/>
          <p:nvPr/>
        </p:nvSpPr>
        <p:spPr>
          <a:xfrm>
            <a:off x="913573" y="3072384"/>
            <a:ext cx="2862486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Bandpower-Berechnung (Delta/Theta/Alpha/Beta)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93BE6C7-920C-C935-1B17-CAE1042093C9}"/>
              </a:ext>
            </a:extLst>
          </p:cNvPr>
          <p:cNvSpPr/>
          <p:nvPr/>
        </p:nvSpPr>
        <p:spPr>
          <a:xfrm>
            <a:off x="4381701" y="4437888"/>
            <a:ext cx="2872042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Maschinelles Lernen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FE3AB486-3E45-CE52-92C7-624BE1F598BC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3776059" y="2097024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EE8E292D-618C-D008-F008-8B5C2F4AA0A8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7244186" y="2097024"/>
            <a:ext cx="510550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38164AB9-5483-5E51-571F-F466F635AB7E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9185978" y="2487168"/>
            <a:ext cx="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CB375ADA-C45B-1DD5-E016-EF7F404FD239}"/>
              </a:ext>
            </a:extLst>
          </p:cNvPr>
          <p:cNvCxnSpPr>
            <a:cxnSpLocks/>
            <a:stCxn id="9" idx="1"/>
            <a:endCxn id="11" idx="3"/>
          </p:cNvCxnSpPr>
          <p:nvPr/>
        </p:nvCxnSpPr>
        <p:spPr>
          <a:xfrm flipH="1">
            <a:off x="7244187" y="3462528"/>
            <a:ext cx="51054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31B9C5F-AA27-926B-7360-1E94541FFE6E}"/>
              </a:ext>
            </a:extLst>
          </p:cNvPr>
          <p:cNvCxnSpPr>
            <a:stCxn id="11" idx="1"/>
            <a:endCxn id="13" idx="3"/>
          </p:cNvCxnSpPr>
          <p:nvPr/>
        </p:nvCxnSpPr>
        <p:spPr>
          <a:xfrm flipH="1">
            <a:off x="3776059" y="3462528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CB4A357-AB21-0447-FAC0-D2B35D3EF7BB}"/>
              </a:ext>
            </a:extLst>
          </p:cNvPr>
          <p:cNvCxnSpPr>
            <a:stCxn id="13" idx="2"/>
            <a:endCxn id="12" idx="0"/>
          </p:cNvCxnSpPr>
          <p:nvPr/>
        </p:nvCxnSpPr>
        <p:spPr>
          <a:xfrm>
            <a:off x="2344816" y="3852672"/>
            <a:ext cx="478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56402ED1-F847-1B94-4903-E4860C8551A6}"/>
              </a:ext>
            </a:extLst>
          </p:cNvPr>
          <p:cNvCxnSpPr>
            <a:stCxn id="12" idx="3"/>
            <a:endCxn id="14" idx="1"/>
          </p:cNvCxnSpPr>
          <p:nvPr/>
        </p:nvCxnSpPr>
        <p:spPr>
          <a:xfrm>
            <a:off x="3785617" y="4828032"/>
            <a:ext cx="596084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7888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3B3EB-7BFB-17F9-461C-709D409B9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47B5989-80C3-1084-547D-EC6EE023D3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31</a:t>
            </a:fld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4293DB7-7AC2-0C09-55C5-669005A26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5942" y="694943"/>
            <a:ext cx="7640116" cy="546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2084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DAB30-1E11-2D78-2F2D-B9918472F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6149ACEC-44AF-B39D-3241-7ABF32C44F7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Code „</a:t>
            </a:r>
            <a:r>
              <a:rPr lang="de-DE" dirty="0" err="1"/>
              <a:t>NeuroAlzheimer</a:t>
            </a:r>
            <a:r>
              <a:rPr lang="de-DE" dirty="0"/>
              <a:t>“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4C3877-29DF-6525-996D-1BB2035153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62BC697-9870-0FA7-49E3-C6A3CE2D9CD4}"/>
              </a:ext>
            </a:extLst>
          </p:cNvPr>
          <p:cNvSpPr/>
          <p:nvPr/>
        </p:nvSpPr>
        <p:spPr>
          <a:xfrm>
            <a:off x="913574" y="1706880"/>
            <a:ext cx="2862485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Einlesen der Rohdaten (.</a:t>
            </a:r>
            <a:r>
              <a:rPr lang="de-DE" dirty="0" err="1"/>
              <a:t>set</a:t>
            </a:r>
            <a:r>
              <a:rPr lang="de-DE" dirty="0"/>
              <a:t>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E444B9F-53FE-40A9-D99C-ADF39C9577C7}"/>
              </a:ext>
            </a:extLst>
          </p:cNvPr>
          <p:cNvSpPr/>
          <p:nvPr/>
        </p:nvSpPr>
        <p:spPr>
          <a:xfrm>
            <a:off x="4381701" y="1706880"/>
            <a:ext cx="2862485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Hoch-/Tiefpass-Filterung (1–40 Hz)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5BA75AB-96B2-4305-2000-CD591DB371D6}"/>
              </a:ext>
            </a:extLst>
          </p:cNvPr>
          <p:cNvSpPr/>
          <p:nvPr/>
        </p:nvSpPr>
        <p:spPr>
          <a:xfrm>
            <a:off x="7754736" y="1706880"/>
            <a:ext cx="2862484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Segmentierung in feste Epochen </a:t>
            </a:r>
          </a:p>
          <a:p>
            <a:pPr marL="36000" algn="ctr"/>
            <a:r>
              <a:rPr lang="de-DE" dirty="0"/>
              <a:t>(2 Sekunden)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484238C-15B3-ADDE-A553-964C110ADBDA}"/>
              </a:ext>
            </a:extLst>
          </p:cNvPr>
          <p:cNvSpPr/>
          <p:nvPr/>
        </p:nvSpPr>
        <p:spPr>
          <a:xfrm>
            <a:off x="7754736" y="3072384"/>
            <a:ext cx="2862484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PSD-Berechnung per Welch-Methode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274BF21-18CB-1E52-AF87-28FCE0B6D1B9}"/>
              </a:ext>
            </a:extLst>
          </p:cNvPr>
          <p:cNvSpPr/>
          <p:nvPr/>
        </p:nvSpPr>
        <p:spPr>
          <a:xfrm>
            <a:off x="4381701" y="3072384"/>
            <a:ext cx="2862486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Mittelung der PSD über Kanäle und Epochen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9A658DF-5038-3204-DF26-4B13082E7AA2}"/>
              </a:ext>
            </a:extLst>
          </p:cNvPr>
          <p:cNvSpPr/>
          <p:nvPr/>
        </p:nvSpPr>
        <p:spPr>
          <a:xfrm>
            <a:off x="913575" y="4437888"/>
            <a:ext cx="2872042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Peak Frequenz finden </a:t>
            </a:r>
          </a:p>
          <a:p>
            <a:pPr marL="36000" algn="ctr"/>
            <a:r>
              <a:rPr lang="de-DE" dirty="0"/>
              <a:t>(im Alpha-Bereich)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3C41240-998C-50B6-7B6D-913791806CFC}"/>
              </a:ext>
            </a:extLst>
          </p:cNvPr>
          <p:cNvSpPr/>
          <p:nvPr/>
        </p:nvSpPr>
        <p:spPr>
          <a:xfrm>
            <a:off x="913573" y="3072384"/>
            <a:ext cx="2862486" cy="780288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de-DE" dirty="0"/>
              <a:t>Bandpower-Berechnung (Delta/Theta/Alpha/Beta)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15A0600-C64A-10C4-B82D-791F2EBAC5C2}"/>
              </a:ext>
            </a:extLst>
          </p:cNvPr>
          <p:cNvSpPr/>
          <p:nvPr/>
        </p:nvSpPr>
        <p:spPr>
          <a:xfrm>
            <a:off x="4381701" y="4437888"/>
            <a:ext cx="2872042" cy="78028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6000" algn="ctr"/>
            <a:r>
              <a:rPr lang="de-DE" dirty="0"/>
              <a:t>Maschinelles Lernen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3A54BEE-43C3-920F-2AA1-F765C9BA6626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3776059" y="2097024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F7182DB0-1AE7-82DC-96B8-BCFD595D63E8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7244186" y="2097024"/>
            <a:ext cx="510550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A409C56-1A39-ECE8-26B9-D7C4E1441CF4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9185978" y="2487168"/>
            <a:ext cx="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8E1DE0F0-C316-BC9B-20C8-97AAC35F0ADC}"/>
              </a:ext>
            </a:extLst>
          </p:cNvPr>
          <p:cNvCxnSpPr>
            <a:cxnSpLocks/>
            <a:stCxn id="9" idx="1"/>
            <a:endCxn id="11" idx="3"/>
          </p:cNvCxnSpPr>
          <p:nvPr/>
        </p:nvCxnSpPr>
        <p:spPr>
          <a:xfrm flipH="1">
            <a:off x="7244187" y="3462528"/>
            <a:ext cx="51054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ED335BD-B754-5EB4-B820-E09DE6D8410F}"/>
              </a:ext>
            </a:extLst>
          </p:cNvPr>
          <p:cNvCxnSpPr>
            <a:stCxn id="11" idx="1"/>
            <a:endCxn id="13" idx="3"/>
          </p:cNvCxnSpPr>
          <p:nvPr/>
        </p:nvCxnSpPr>
        <p:spPr>
          <a:xfrm flipH="1">
            <a:off x="3776059" y="3462528"/>
            <a:ext cx="60564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59CFFD4-BF36-7BF0-15B6-13826B3DDFA8}"/>
              </a:ext>
            </a:extLst>
          </p:cNvPr>
          <p:cNvCxnSpPr>
            <a:stCxn id="13" idx="2"/>
            <a:endCxn id="12" idx="0"/>
          </p:cNvCxnSpPr>
          <p:nvPr/>
        </p:nvCxnSpPr>
        <p:spPr>
          <a:xfrm>
            <a:off x="2344816" y="3852672"/>
            <a:ext cx="4780" cy="585216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D3928A2B-0D36-3DD4-C99E-02EF03006169}"/>
              </a:ext>
            </a:extLst>
          </p:cNvPr>
          <p:cNvCxnSpPr>
            <a:stCxn id="12" idx="3"/>
            <a:endCxn id="14" idx="1"/>
          </p:cNvCxnSpPr>
          <p:nvPr/>
        </p:nvCxnSpPr>
        <p:spPr>
          <a:xfrm>
            <a:off x="3785617" y="4828032"/>
            <a:ext cx="596084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2211B02-774E-CE95-3E72-FA3617D315BF}"/>
              </a:ext>
            </a:extLst>
          </p:cNvPr>
          <p:cNvSpPr/>
          <p:nvPr/>
        </p:nvSpPr>
        <p:spPr>
          <a:xfrm>
            <a:off x="816864" y="2828544"/>
            <a:ext cx="3145524" cy="26456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39688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7CC35C-2A8B-1B1C-F6D2-9AA833473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C618B29-033B-6AA5-43B2-3E44544B33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33</a:t>
            </a:fld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AE2D9D8-483F-8888-8FA0-A9D257676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1953" y="1232209"/>
            <a:ext cx="6228094" cy="4393581"/>
          </a:xfrm>
          <a:prstGeom prst="rect">
            <a:avLst/>
          </a:prstGeom>
        </p:spPr>
      </p:pic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A497473F-4ADA-9BAE-5F47-1ACD455923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344682"/>
              </p:ext>
            </p:extLst>
          </p:nvPr>
        </p:nvGraphicFramePr>
        <p:xfrm>
          <a:off x="6512052" y="1959102"/>
          <a:ext cx="2449068" cy="971550"/>
        </p:xfrm>
        <a:graphic>
          <a:graphicData uri="http://schemas.openxmlformats.org/drawingml/2006/table">
            <a:tbl>
              <a:tblPr>
                <a:tableStyleId>{8FD4443E-F989-4FC4-A0C8-D5A2AF1F390B}</a:tableStyleId>
              </a:tblPr>
              <a:tblGrid>
                <a:gridCol w="790022">
                  <a:extLst>
                    <a:ext uri="{9D8B030D-6E8A-4147-A177-3AD203B41FA5}">
                      <a16:colId xmlns:a16="http://schemas.microsoft.com/office/drawing/2014/main" val="1324037444"/>
                    </a:ext>
                  </a:extLst>
                </a:gridCol>
                <a:gridCol w="869024">
                  <a:extLst>
                    <a:ext uri="{9D8B030D-6E8A-4147-A177-3AD203B41FA5}">
                      <a16:colId xmlns:a16="http://schemas.microsoft.com/office/drawing/2014/main" val="1522005064"/>
                    </a:ext>
                  </a:extLst>
                </a:gridCol>
                <a:gridCol w="790022">
                  <a:extLst>
                    <a:ext uri="{9D8B030D-6E8A-4147-A177-3AD203B41FA5}">
                      <a16:colId xmlns:a16="http://schemas.microsoft.com/office/drawing/2014/main" val="1451069101"/>
                    </a:ext>
                  </a:extLst>
                </a:gridCol>
              </a:tblGrid>
              <a:tr h="32385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de-DE" sz="1000" u="none" strike="noStrike">
                          <a:effectLst/>
                        </a:rPr>
                        <a:t>Vorhergesagt Healthy (0)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de-DE" sz="1000" u="none" strike="noStrike">
                          <a:effectLst/>
                        </a:rPr>
                        <a:t>Vorhergesagt Alzheimer (1)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65399874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de-DE" sz="1000" u="none" strike="noStrike" dirty="0">
                          <a:effectLst/>
                        </a:rPr>
                        <a:t>Wahr </a:t>
                      </a:r>
                    </a:p>
                    <a:p>
                      <a:pPr algn="ctr" fontAlgn="ctr">
                        <a:buNone/>
                      </a:pPr>
                      <a:r>
                        <a:rPr lang="de-DE" sz="1000" u="none" strike="noStrike" dirty="0" err="1">
                          <a:effectLst/>
                        </a:rPr>
                        <a:t>Healthy</a:t>
                      </a:r>
                      <a:r>
                        <a:rPr lang="de-DE" sz="1000" u="none" strike="noStrike" dirty="0">
                          <a:effectLst/>
                        </a:rPr>
                        <a:t> (0)</a:t>
                      </a:r>
                      <a:endParaRPr lang="de-D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de-DE" sz="1000" u="none" strike="noStrike">
                          <a:effectLst/>
                        </a:rPr>
                        <a:t>5 richtig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de-DE" sz="1000" u="none" strike="noStrike">
                          <a:effectLst/>
                        </a:rPr>
                        <a:t>1 falsch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39612268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de-DE" sz="1000" u="none" strike="noStrike">
                          <a:effectLst/>
                        </a:rPr>
                        <a:t>Wahr Alzheimer (0)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de-DE" sz="1000" u="none" strike="noStrike">
                          <a:effectLst/>
                        </a:rPr>
                        <a:t>1 falsch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de-DE" sz="1000" u="none" strike="noStrike" dirty="0">
                          <a:effectLst/>
                        </a:rPr>
                        <a:t>10 richtig</a:t>
                      </a:r>
                      <a:endParaRPr lang="de-D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959894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13962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C4FE6-E6EB-1156-BE41-AFC095081B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62681AA5-7375-0445-5262-3C03241080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GitHub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2B6E46-7C81-EF3D-5E44-56691A896D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11139414" cy="480276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95E240-1986-F7C8-D77D-5D7D6C185A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36913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BB6EE-2E76-18D3-B4E3-07B754750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2819127-AEDC-510C-9B0B-B2E4DB9DC1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Quellenangabe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672D537-EF44-810D-1416-44F0C2CBC9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11139414" cy="4802765"/>
          </a:xfrm>
        </p:spPr>
        <p:txBody>
          <a:bodyPr>
            <a:normAutofit fontScale="92500" lnSpcReduction="20000"/>
          </a:bodyPr>
          <a:lstStyle/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https://www.ncbi.nlm.nih.gov/books/NBK499922/</a:t>
            </a:r>
            <a:endParaRPr lang="de-DE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https://www.deutsche-alzheimer.de/fileadmin/Alz/pdf/factsheets/infoblatt1_haeufigkeit_demenzerkrankungen_dalzg.pdf</a:t>
            </a:r>
            <a:r>
              <a:rPr lang="de-DE" dirty="0">
                <a:solidFill>
                  <a:srgbClr val="0070C0"/>
                </a:solidFill>
              </a:rPr>
              <a:t> </a:t>
            </a: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https://www.alzheimer-forschung.de/aktuelles/meldung/demenzkranke-weltweit/</a:t>
            </a:r>
            <a:endParaRPr lang="de-DE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https://www.hopkinsmedicine.org/health/conditions-and-diseases/alzheimers-disease</a:t>
            </a:r>
            <a:endParaRPr lang="de-DE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https://www.pflege.de/krankheiten/demenz/alzheimer/</a:t>
            </a:r>
            <a:endParaRPr lang="de-DE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https://www.gesundheitsinformation.de/alzheimer-demenz.html</a:t>
            </a:r>
            <a:endParaRPr lang="de-DE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https://www.alzheimer-forschung.de/demenz/diagnose/psychometrische-tests/mmst/</a:t>
            </a:r>
            <a:r>
              <a:rPr lang="de-DE" dirty="0">
                <a:solidFill>
                  <a:srgbClr val="0070C0"/>
                </a:solidFill>
              </a:rPr>
              <a:t> </a:t>
            </a: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https://de.scribd.com/document/503768543/MMSE-1</a:t>
            </a:r>
            <a:r>
              <a:rPr lang="de-DE" dirty="0">
                <a:solidFill>
                  <a:srgbClr val="0070C0"/>
                </a:solidFill>
              </a:rPr>
              <a:t> </a:t>
            </a: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https://www.researchgate.net/figure/Overview-of-the-nine-Syndrom-Kurztest-SKT-subtests_tbl1_336817735</a:t>
            </a:r>
            <a:endParaRPr lang="de-DE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https://flexikon.doccheck.com/de/Syndrom-Kurz-Test?utm_source=chatgpt.com</a:t>
            </a:r>
            <a:endParaRPr lang="de-DE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https://aptageriatrics.org/wp-content/uploads/2024/01/Brief-Cognitive-Rating-Scale-Pocket-Guide-APTA-Geriatrics.pdf</a:t>
            </a:r>
            <a:endParaRPr lang="de-DE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https://www.slideserve.com/Jimmy/alzheimer-disease-assessment-scale-cognitive-subscale-adas-cog-11-item</a:t>
            </a:r>
            <a:endParaRPr lang="de-DE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https://pmc.ncbi.nlm.nih.gov/articles/PMC5929311/</a:t>
            </a:r>
            <a:endParaRPr lang="de-DE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https://de.wikipedia.org/wiki/10-20-System</a:t>
            </a:r>
            <a:endParaRPr lang="de-DE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https://de.wikipedia.org/wiki/Fensterfunktion</a:t>
            </a:r>
            <a:endParaRPr lang="de-DE" u="sng" dirty="0">
              <a:solidFill>
                <a:srgbClr val="0070C0"/>
              </a:solidFill>
            </a:endParaRP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</a:rPr>
              <a:t>https://www.bbc.co.uk/bitesize/guides/zh8ywty/revision/4</a:t>
            </a:r>
          </a:p>
          <a:p>
            <a:pPr marL="36000" indent="0">
              <a:buNone/>
            </a:pPr>
            <a:r>
              <a:rPr lang="de-DE" u="sng" dirty="0">
                <a:solidFill>
                  <a:srgbClr val="0070C0"/>
                </a:solidFill>
              </a:rPr>
              <a:t>https://www.fragile.ch/news-detail/unsere-hirnregionen/</a:t>
            </a:r>
          </a:p>
          <a:p>
            <a:pPr marL="36000" indent="0">
              <a:buNone/>
            </a:pPr>
            <a:r>
              <a:rPr lang="de-DE" dirty="0">
                <a:solidFill>
                  <a:srgbClr val="0070C0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https://openneuro.org/datasets/ds004504/versions/1.0.7</a:t>
            </a:r>
            <a:r>
              <a:rPr lang="de-DE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4CCEC9-2206-19E9-5027-D73ED00FE8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35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912216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C69558E2-A301-4EE7-A3A9-CF45353A5B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Vielen Dank für Ihre Aufmerksamkeit!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E7C5932-56FC-4969-9BAC-C58C574306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2CA608F-5E1E-41C1-B308-DDFD23A97B8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61101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398FB4-7569-1B51-4408-A5353FABA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BEC623C-ADD4-7249-18D5-F9CCBA5F593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Test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7553C9-2947-F211-9E38-4F13C84A755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11139414" cy="4802765"/>
          </a:xfrm>
        </p:spPr>
        <p:txBody>
          <a:bodyPr/>
          <a:lstStyle/>
          <a:p>
            <a:r>
              <a:rPr lang="de-DE" dirty="0" err="1"/>
              <a:t>Todo</a:t>
            </a:r>
            <a:r>
              <a:rPr lang="de-DE" dirty="0"/>
              <a:t>:</a:t>
            </a:r>
          </a:p>
          <a:p>
            <a:r>
              <a:rPr lang="de-DE" dirty="0"/>
              <a:t>Diskussion</a:t>
            </a:r>
          </a:p>
          <a:p>
            <a:r>
              <a:rPr lang="de-DE" dirty="0"/>
              <a:t>Versuchsdurchführung</a:t>
            </a:r>
          </a:p>
          <a:p>
            <a:r>
              <a:rPr lang="de-DE" dirty="0" err="1"/>
              <a:t>Github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8CD768-748C-EAB4-33F1-92769E457D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88847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0AC597-C973-2CD0-93A7-092C8843D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F07B79A-525E-FBE5-E88B-FAFBD043E60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Inhaltsverzeichnis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D306FF0-2F38-B31E-D0C6-67BAC787B7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11139414" cy="4802765"/>
          </a:xfrm>
        </p:spPr>
        <p:txBody>
          <a:bodyPr>
            <a:normAutofit/>
          </a:bodyPr>
          <a:lstStyle/>
          <a:p>
            <a:r>
              <a:rPr lang="de-DE" sz="2000" dirty="0"/>
              <a:t>Alzheimer-Demenz</a:t>
            </a:r>
          </a:p>
          <a:p>
            <a:r>
              <a:rPr lang="de-DE" sz="2000" dirty="0"/>
              <a:t>Kognitive Testverfahren bei Demenz</a:t>
            </a:r>
          </a:p>
          <a:p>
            <a:r>
              <a:rPr lang="de-DE" sz="2000" dirty="0"/>
              <a:t>Problem und Zielsetzung</a:t>
            </a:r>
          </a:p>
          <a:p>
            <a:r>
              <a:rPr lang="de-DE" sz="2000" dirty="0"/>
              <a:t>Messaufbau</a:t>
            </a:r>
          </a:p>
          <a:p>
            <a:r>
              <a:rPr lang="de-DE" sz="2000" dirty="0"/>
              <a:t>Datenerfassung</a:t>
            </a:r>
          </a:p>
          <a:p>
            <a:r>
              <a:rPr lang="de-DE" sz="2000" dirty="0"/>
              <a:t>Datenverarbeitung</a:t>
            </a:r>
          </a:p>
          <a:p>
            <a:r>
              <a:rPr lang="de-DE" sz="2000" dirty="0"/>
              <a:t>Ergebnisse</a:t>
            </a:r>
          </a:p>
          <a:p>
            <a:r>
              <a:rPr lang="de-DE" sz="2000" dirty="0"/>
              <a:t>Aktuelle Arbeiten</a:t>
            </a:r>
          </a:p>
          <a:p>
            <a:r>
              <a:rPr lang="de-DE" sz="2000" dirty="0"/>
              <a:t>Code „</a:t>
            </a:r>
            <a:r>
              <a:rPr lang="de-DE" sz="2000" dirty="0" err="1"/>
              <a:t>NeuroAlzheimer</a:t>
            </a:r>
            <a:r>
              <a:rPr lang="de-DE" sz="2000" dirty="0"/>
              <a:t>“</a:t>
            </a:r>
          </a:p>
          <a:p>
            <a:r>
              <a:rPr lang="de-DE" sz="2000" dirty="0"/>
              <a:t>Quellenangabe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F498D5-C22B-8E26-487D-73F5AE6CF7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9768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5452E-621C-B3CF-621B-7F547EE15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1EBFD0E0-BD91-E577-C6E6-E26BF524946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Alzheimer-Demenz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9BB5B04-A2F3-845D-1790-C390BC2EC47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1" y="1171852"/>
            <a:ext cx="7138610" cy="4802765"/>
          </a:xfrm>
        </p:spPr>
        <p:txBody>
          <a:bodyPr>
            <a:normAutofit/>
          </a:bodyPr>
          <a:lstStyle/>
          <a:p>
            <a:r>
              <a:rPr lang="de-DE" sz="2000" dirty="0"/>
              <a:t>Alzheimer ist eine neurodegenerative Erkrankung </a:t>
            </a:r>
          </a:p>
          <a:p>
            <a:r>
              <a:rPr lang="de-DE" sz="2000" dirty="0"/>
              <a:t>Folge: Es kommt zu einem fortschreitenden Rückgang kognitiver Fähigkeiten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Gedächtnis, Denkvermögen, Orientierung, Sprache, Urteilsvermögen</a:t>
            </a:r>
          </a:p>
          <a:p>
            <a:r>
              <a:rPr lang="de-DE" sz="2000" dirty="0"/>
              <a:t>Ursachen: 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Wichtiger Botenstoff Acetylcholin ist in zu geringen Mengen vorhanden</a:t>
            </a:r>
          </a:p>
          <a:p>
            <a:pPr lvl="1">
              <a:buClr>
                <a:schemeClr val="tx2"/>
              </a:buClr>
            </a:pPr>
            <a:r>
              <a:rPr lang="de-DE" sz="2000" dirty="0"/>
              <a:t>Im Gehirn lagern sich Eiweißpartikel ab</a:t>
            </a:r>
          </a:p>
          <a:p>
            <a:r>
              <a:rPr lang="de-DE" sz="2000" dirty="0"/>
              <a:t>Alzheimer ist die häufigste Form der Demenz (60-70%)</a:t>
            </a:r>
          </a:p>
          <a:p>
            <a:r>
              <a:rPr lang="de-DE" sz="2000" dirty="0"/>
              <a:t>In Deutschland: ca. 1,8 Mio. Menschen (2024)</a:t>
            </a:r>
          </a:p>
          <a:p>
            <a:r>
              <a:rPr lang="de-DE" sz="2000" dirty="0"/>
              <a:t>Steigt mit zunehmendem Alter der Bevölkerung deutlich</a:t>
            </a:r>
          </a:p>
          <a:p>
            <a:pPr marL="36000" indent="0">
              <a:buNone/>
            </a:pPr>
            <a:endParaRPr lang="de-DE" sz="200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FCEB9C-D45F-D21E-EDAF-1E59254279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1028" name="Picture 4" descr="Alzheimer Demenz Ursachen">
            <a:extLst>
              <a:ext uri="{FF2B5EF4-FFF2-40B4-BE49-F238E27FC236}">
                <a16:creationId xmlns:a16="http://schemas.microsoft.com/office/drawing/2014/main" id="{6F39933D-D4C7-F8A9-834E-2410140DA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4585" y="937507"/>
            <a:ext cx="3000375" cy="540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0379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5FB8B-39B4-BA55-76A4-A259521C1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8C051532-07FB-E38B-3D97-7374BE9C92F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Kognitive Testverfahren bei Demenz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A93CAFA-1B7D-3537-D4DA-4697600265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0" y="1171853"/>
            <a:ext cx="11139415" cy="1047092"/>
          </a:xfrm>
        </p:spPr>
        <p:txBody>
          <a:bodyPr numCol="2">
            <a:normAutofit/>
          </a:bodyPr>
          <a:lstStyle/>
          <a:p>
            <a:r>
              <a:rPr lang="de-DE" sz="2000" b="1" dirty="0"/>
              <a:t>Mini-Mental State Examination MMSE</a:t>
            </a:r>
          </a:p>
          <a:p>
            <a:r>
              <a:rPr lang="de-DE" sz="2000" dirty="0"/>
              <a:t>Short Syndrome Test SST</a:t>
            </a:r>
          </a:p>
          <a:p>
            <a:r>
              <a:rPr lang="de-DE" sz="2000" dirty="0"/>
              <a:t>Brief </a:t>
            </a:r>
            <a:r>
              <a:rPr lang="de-DE" sz="2000" dirty="0" err="1"/>
              <a:t>Cognitive</a:t>
            </a:r>
            <a:r>
              <a:rPr lang="de-DE" sz="2000" dirty="0"/>
              <a:t> Rating </a:t>
            </a:r>
            <a:r>
              <a:rPr lang="de-DE" sz="2000" dirty="0" err="1"/>
              <a:t>Scale</a:t>
            </a:r>
            <a:r>
              <a:rPr lang="de-DE" sz="2000" dirty="0"/>
              <a:t> BCRS</a:t>
            </a:r>
          </a:p>
          <a:p>
            <a:r>
              <a:rPr lang="de-DE" sz="2000" dirty="0"/>
              <a:t>Alzheimers Disease Assessment </a:t>
            </a:r>
            <a:r>
              <a:rPr lang="de-DE" sz="2000" dirty="0" err="1"/>
              <a:t>Scale</a:t>
            </a:r>
            <a:r>
              <a:rPr lang="de-DE" sz="2000" dirty="0"/>
              <a:t> ADAS</a:t>
            </a:r>
          </a:p>
          <a:p>
            <a:pPr marL="264600" indent="-171450"/>
            <a:endParaRPr lang="de-DE" sz="1200" dirty="0">
              <a:sym typeface="Wingdings" panose="05000000000000000000" pitchFamily="2" charset="2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3CE216-9320-3446-FEBE-18A1E071C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5" name="Picture 4" descr="Mini-Mental State Examination (MMSE) : K PST | PDF | Linguistics | Human  Communication">
            <a:extLst>
              <a:ext uri="{FF2B5EF4-FFF2-40B4-BE49-F238E27FC236}">
                <a16:creationId xmlns:a16="http://schemas.microsoft.com/office/drawing/2014/main" id="{AC5E0141-7DB0-EE3C-D1A0-7386F6469E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7" t="24015" r="8824" b="14483"/>
          <a:stretch>
            <a:fillRect/>
          </a:stretch>
        </p:blipFill>
        <p:spPr bwMode="auto">
          <a:xfrm>
            <a:off x="3318103" y="2367790"/>
            <a:ext cx="4209394" cy="4217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9282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55A08B-FFA0-9A76-596F-481A9F3E7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6600090A-E9D4-B2FD-5F51-65C30057A6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Kognitive Testverfahren bei Demenz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8200940-96F5-74F3-4DC1-D1A0691126F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0" y="1171853"/>
            <a:ext cx="11139415" cy="1047092"/>
          </a:xfrm>
        </p:spPr>
        <p:txBody>
          <a:bodyPr numCol="2">
            <a:normAutofit/>
          </a:bodyPr>
          <a:lstStyle/>
          <a:p>
            <a:r>
              <a:rPr lang="de-DE" sz="2000" dirty="0"/>
              <a:t>Mini-Mental State Examination MMSE</a:t>
            </a:r>
          </a:p>
          <a:p>
            <a:r>
              <a:rPr lang="de-DE" sz="2000" b="1" dirty="0"/>
              <a:t>Short Syndrome Test SST</a:t>
            </a:r>
          </a:p>
          <a:p>
            <a:r>
              <a:rPr lang="de-DE" sz="2000" dirty="0"/>
              <a:t>Brief </a:t>
            </a:r>
            <a:r>
              <a:rPr lang="de-DE" sz="2000" dirty="0" err="1"/>
              <a:t>Cognitive</a:t>
            </a:r>
            <a:r>
              <a:rPr lang="de-DE" sz="2000" dirty="0"/>
              <a:t> Rating </a:t>
            </a:r>
            <a:r>
              <a:rPr lang="de-DE" sz="2000" dirty="0" err="1"/>
              <a:t>Scale</a:t>
            </a:r>
            <a:r>
              <a:rPr lang="de-DE" sz="2000" dirty="0"/>
              <a:t> BCRS</a:t>
            </a:r>
          </a:p>
          <a:p>
            <a:r>
              <a:rPr lang="de-DE" sz="2000" dirty="0"/>
              <a:t>Alzheimers Disease Assessment </a:t>
            </a:r>
            <a:r>
              <a:rPr lang="de-DE" sz="2000" dirty="0" err="1"/>
              <a:t>Scale</a:t>
            </a:r>
            <a:r>
              <a:rPr lang="de-DE" sz="2000" dirty="0"/>
              <a:t> ADAS</a:t>
            </a:r>
          </a:p>
          <a:p>
            <a:pPr marL="264600" indent="-171450"/>
            <a:endParaRPr lang="de-DE" sz="1200" dirty="0">
              <a:sym typeface="Wingdings" panose="05000000000000000000" pitchFamily="2" charset="2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CFCFA1-60FC-985B-C3BD-84C2121F7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1026" name="Picture 2" descr="Overview of the nine Syndrom-Kurztest (SKT) subtests.">
            <a:extLst>
              <a:ext uri="{FF2B5EF4-FFF2-40B4-BE49-F238E27FC236}">
                <a16:creationId xmlns:a16="http://schemas.microsoft.com/office/drawing/2014/main" id="{CFA75751-8FBA-AA80-8C52-EE71A9666F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8" r="7856"/>
          <a:stretch>
            <a:fillRect/>
          </a:stretch>
        </p:blipFill>
        <p:spPr bwMode="auto">
          <a:xfrm>
            <a:off x="3195414" y="2408122"/>
            <a:ext cx="5795445" cy="3740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7500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90412-D332-C8F6-04DB-720F4E64E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F74C6F6-55AC-8849-76D7-AE83013724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Kognitive Testverfahren bei Demenz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35FD66B-BABE-24AA-4D43-8B8467F194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0" y="1171853"/>
            <a:ext cx="11139415" cy="1047092"/>
          </a:xfrm>
        </p:spPr>
        <p:txBody>
          <a:bodyPr numCol="2">
            <a:normAutofit/>
          </a:bodyPr>
          <a:lstStyle/>
          <a:p>
            <a:r>
              <a:rPr lang="de-DE" sz="2000" dirty="0"/>
              <a:t>Mini-Mental State Examination MMSE</a:t>
            </a:r>
          </a:p>
          <a:p>
            <a:r>
              <a:rPr lang="de-DE" sz="2000" dirty="0"/>
              <a:t>Short Syndrome Test SST</a:t>
            </a:r>
          </a:p>
          <a:p>
            <a:r>
              <a:rPr lang="de-DE" sz="2000" b="1" dirty="0"/>
              <a:t>Brief </a:t>
            </a:r>
            <a:r>
              <a:rPr lang="de-DE" sz="2000" b="1" dirty="0" err="1"/>
              <a:t>Cognitive</a:t>
            </a:r>
            <a:r>
              <a:rPr lang="de-DE" sz="2000" b="1" dirty="0"/>
              <a:t> Rating </a:t>
            </a:r>
            <a:r>
              <a:rPr lang="de-DE" sz="2000" b="1" dirty="0" err="1"/>
              <a:t>Scale</a:t>
            </a:r>
            <a:r>
              <a:rPr lang="de-DE" sz="2000" b="1" dirty="0"/>
              <a:t> BCRS</a:t>
            </a:r>
          </a:p>
          <a:p>
            <a:r>
              <a:rPr lang="de-DE" sz="2000" dirty="0"/>
              <a:t>Alzheimers Disease Assessment </a:t>
            </a:r>
            <a:r>
              <a:rPr lang="de-DE" sz="2000" dirty="0" err="1"/>
              <a:t>Scale</a:t>
            </a:r>
            <a:r>
              <a:rPr lang="de-DE" sz="2000" dirty="0"/>
              <a:t> ADAS</a:t>
            </a:r>
          </a:p>
          <a:p>
            <a:pPr marL="264600" indent="-171450"/>
            <a:endParaRPr lang="de-DE" sz="1200" dirty="0">
              <a:sym typeface="Wingdings" panose="05000000000000000000" pitchFamily="2" charset="2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4324ED-60F7-8764-DC27-F4E59C3984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C14D59A-D570-3460-CB46-42C4BC9A3D8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6920"/>
          <a:stretch>
            <a:fillRect/>
          </a:stretch>
        </p:blipFill>
        <p:spPr>
          <a:xfrm>
            <a:off x="3844793" y="2185417"/>
            <a:ext cx="4496688" cy="4550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316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AF8A4-4E37-D849-BDA9-60C3582BD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210C067-1B17-691D-3070-7EAD1BDD4B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3431" y="347594"/>
            <a:ext cx="9798738" cy="457101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Kognitive Testverfahren bei Demenz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D63A9B4-DB17-57D5-FAB3-23FB10B643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3430" y="1171853"/>
            <a:ext cx="11139415" cy="1047092"/>
          </a:xfrm>
        </p:spPr>
        <p:txBody>
          <a:bodyPr numCol="2">
            <a:normAutofit fontScale="92500"/>
          </a:bodyPr>
          <a:lstStyle/>
          <a:p>
            <a:r>
              <a:rPr lang="de-DE" sz="2000" dirty="0"/>
              <a:t>Mini-Mental State Examination MMSE</a:t>
            </a:r>
          </a:p>
          <a:p>
            <a:r>
              <a:rPr lang="de-DE" sz="2000" dirty="0"/>
              <a:t>Short Syndrome Test SST</a:t>
            </a:r>
          </a:p>
          <a:p>
            <a:r>
              <a:rPr lang="de-DE" sz="2000" dirty="0"/>
              <a:t>Brief </a:t>
            </a:r>
            <a:r>
              <a:rPr lang="de-DE" sz="2000" dirty="0" err="1"/>
              <a:t>Cognitive</a:t>
            </a:r>
            <a:r>
              <a:rPr lang="de-DE" sz="2000" dirty="0"/>
              <a:t> Rating </a:t>
            </a:r>
            <a:r>
              <a:rPr lang="de-DE" sz="2000" dirty="0" err="1"/>
              <a:t>Scale</a:t>
            </a:r>
            <a:r>
              <a:rPr lang="de-DE" sz="2000" dirty="0"/>
              <a:t> BCRS</a:t>
            </a:r>
          </a:p>
          <a:p>
            <a:r>
              <a:rPr lang="de-DE" sz="2000" b="1" dirty="0"/>
              <a:t>Alzheimers Disease Assessment </a:t>
            </a:r>
            <a:r>
              <a:rPr lang="de-DE" sz="2000" b="1" dirty="0" err="1"/>
              <a:t>Scale</a:t>
            </a:r>
            <a:r>
              <a:rPr lang="de-DE" sz="2000" b="1" dirty="0"/>
              <a:t> ADAS</a:t>
            </a:r>
          </a:p>
          <a:p>
            <a:pPr marL="264600" indent="-171450"/>
            <a:endParaRPr lang="de-DE" sz="1200" dirty="0">
              <a:sym typeface="Wingdings" panose="05000000000000000000" pitchFamily="2" charset="2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947C8CC-C17D-56CA-BCB0-EE73FCA675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E4F77AF-5FC3-3742-9B04-C4967E118F6E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2050" name="Picture 2" descr="PPT - Alzheimer Disease Assessment Scale—Cognitive Subscale (ADAS-cog)  11-Item PowerPoint Presentation - ID:191036">
            <a:extLst>
              <a:ext uri="{FF2B5EF4-FFF2-40B4-BE49-F238E27FC236}">
                <a16:creationId xmlns:a16="http://schemas.microsoft.com/office/drawing/2014/main" id="{56933124-16AD-8248-32B1-00A7CE55D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3137" y="2221993"/>
            <a:ext cx="508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58532"/>
      </p:ext>
    </p:extLst>
  </p:cSld>
  <p:clrMapOvr>
    <a:masterClrMapping/>
  </p:clrMapOvr>
</p:sld>
</file>

<file path=ppt/theme/theme1.xml><?xml version="1.0" encoding="utf-8"?>
<a:theme xmlns:a="http://schemas.openxmlformats.org/drawingml/2006/main" name="Allgemeine Folien">
  <a:themeElements>
    <a:clrScheme name="UNIVERSITÄT DUISBURG ESSEN">
      <a:dk1>
        <a:srgbClr val="000000"/>
      </a:dk1>
      <a:lt1>
        <a:srgbClr val="FFFFFF"/>
      </a:lt1>
      <a:dk2>
        <a:srgbClr val="004C93"/>
      </a:dk2>
      <a:lt2>
        <a:srgbClr val="EFE4BF"/>
      </a:lt2>
      <a:accent1>
        <a:srgbClr val="EC7206"/>
      </a:accent1>
      <a:accent2>
        <a:srgbClr val="61A27C"/>
      </a:accent2>
      <a:accent3>
        <a:srgbClr val="B8103B"/>
      </a:accent3>
      <a:accent4>
        <a:srgbClr val="FECA00"/>
      </a:accent4>
      <a:accent5>
        <a:srgbClr val="A1B0D2"/>
      </a:accent5>
      <a:accent6>
        <a:srgbClr val="C1CADF"/>
      </a:accent6>
      <a:hlink>
        <a:srgbClr val="FFFFFF"/>
      </a:hlink>
      <a:folHlink>
        <a:srgbClr val="FFFF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DE-20-0003 PPT ÜBERARBEITUNG RZ" id="{A3077141-3387-AE4A-B558-E37B166E368A}" vid="{001D1036-8C35-4B4A-BF8F-3409DA0C2135}"/>
    </a:ext>
  </a:extLst>
</a:theme>
</file>

<file path=ppt/theme/theme2.xml><?xml version="1.0" encoding="utf-8"?>
<a:theme xmlns:a="http://schemas.openxmlformats.org/drawingml/2006/main" name="Inhaltsfolien (Schlicht)">
  <a:themeElements>
    <a:clrScheme name="UNIVERSITÄT DUISBURG ESSEN">
      <a:dk1>
        <a:srgbClr val="000000"/>
      </a:dk1>
      <a:lt1>
        <a:srgbClr val="FFFFFF"/>
      </a:lt1>
      <a:dk2>
        <a:srgbClr val="004C93"/>
      </a:dk2>
      <a:lt2>
        <a:srgbClr val="EFE4BF"/>
      </a:lt2>
      <a:accent1>
        <a:srgbClr val="EC7206"/>
      </a:accent1>
      <a:accent2>
        <a:srgbClr val="61A27C"/>
      </a:accent2>
      <a:accent3>
        <a:srgbClr val="B8103B"/>
      </a:accent3>
      <a:accent4>
        <a:srgbClr val="FECA00"/>
      </a:accent4>
      <a:accent5>
        <a:srgbClr val="A1B0D2"/>
      </a:accent5>
      <a:accent6>
        <a:srgbClr val="C1CADF"/>
      </a:accent6>
      <a:hlink>
        <a:srgbClr val="FFFFFF"/>
      </a:hlink>
      <a:folHlink>
        <a:srgbClr val="FFFF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DE-20-0003 PPT ÜBERARBEITUNG RZ" id="{A3077141-3387-AE4A-B558-E37B166E368A}" vid="{DF5886AA-A43E-B246-BD49-51AE21586EFF}"/>
    </a:ext>
  </a:extLst>
</a:theme>
</file>

<file path=ppt/theme/theme3.xml><?xml version="1.0" encoding="utf-8"?>
<a:theme xmlns:a="http://schemas.openxmlformats.org/drawingml/2006/main" name="Inhaltsfolien (Schmuck)">
  <a:themeElements>
    <a:clrScheme name="UNIVERSITÄT DUISBURG ESSEN">
      <a:dk1>
        <a:srgbClr val="000000"/>
      </a:dk1>
      <a:lt1>
        <a:srgbClr val="FFFFFF"/>
      </a:lt1>
      <a:dk2>
        <a:srgbClr val="004C93"/>
      </a:dk2>
      <a:lt2>
        <a:srgbClr val="EFE4BF"/>
      </a:lt2>
      <a:accent1>
        <a:srgbClr val="EC7206"/>
      </a:accent1>
      <a:accent2>
        <a:srgbClr val="61A27C"/>
      </a:accent2>
      <a:accent3>
        <a:srgbClr val="B8103B"/>
      </a:accent3>
      <a:accent4>
        <a:srgbClr val="FECA00"/>
      </a:accent4>
      <a:accent5>
        <a:srgbClr val="A1B0D2"/>
      </a:accent5>
      <a:accent6>
        <a:srgbClr val="C1CADF"/>
      </a:accent6>
      <a:hlink>
        <a:srgbClr val="FFFFFF"/>
      </a:hlink>
      <a:folHlink>
        <a:srgbClr val="FFFF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DE-20-0003 PPT ÜBERARBEITUNG RZ" id="{A3077141-3387-AE4A-B558-E37B166E368A}" vid="{92C61122-91CB-9C49-B978-D45E0BE0A61C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2678</Words>
  <Application>Microsoft Office PowerPoint</Application>
  <PresentationFormat>Breitbild</PresentationFormat>
  <Paragraphs>489</Paragraphs>
  <Slides>37</Slides>
  <Notes>27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37</vt:i4>
      </vt:variant>
    </vt:vector>
  </HeadingPairs>
  <TitlesOfParts>
    <vt:vector size="44" baseType="lpstr">
      <vt:lpstr>Arial</vt:lpstr>
      <vt:lpstr>Calibri</vt:lpstr>
      <vt:lpstr>Symbol</vt:lpstr>
      <vt:lpstr>Wingdings</vt:lpstr>
      <vt:lpstr>Allgemeine Folien</vt:lpstr>
      <vt:lpstr>Inhaltsfolien (Schlicht)</vt:lpstr>
      <vt:lpstr>Inhaltsfolien (Schmuck)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 User</dc:creator>
  <cp:lastModifiedBy>Furkan Akmantar</cp:lastModifiedBy>
  <cp:revision>136</cp:revision>
  <dcterms:created xsi:type="dcterms:W3CDTF">2020-12-09T14:30:18Z</dcterms:created>
  <dcterms:modified xsi:type="dcterms:W3CDTF">2025-12-08T20:11:18Z</dcterms:modified>
</cp:coreProperties>
</file>

<file path=docProps/thumbnail.jpeg>
</file>